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7" r:id="rId29"/>
    <p:sldId id="288" r:id="rId30"/>
    <p:sldId id="289" r:id="rId31"/>
    <p:sldId id="290" r:id="rId32"/>
    <p:sldId id="291" r:id="rId33"/>
    <p:sldId id="292" r:id="rId34"/>
    <p:sldId id="293" r:id="rId35"/>
    <p:sldId id="298" r:id="rId36"/>
    <p:sldId id="299" r:id="rId37"/>
    <p:sldId id="300" r:id="rId38"/>
    <p:sldId id="301" r:id="rId39"/>
    <p:sldId id="302" r:id="rId40"/>
    <p:sldId id="286" r:id="rId41"/>
    <p:sldId id="303"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6" r:id="rId6"/>
    <p:sldLayoutId id="2147483657" r:id="rId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p:cNvSpPr txBox="1">
            <a:spLocks noGrp="1"/>
          </p:cNvSpPr>
          <p:nvPr>
            <p:ph type="title"/>
          </p:nvPr>
        </p:nvSpPr>
        <p:spPr>
          <a:xfrm>
            <a:off x="1" y="0"/>
            <a:ext cx="12192001" cy="1136342"/>
          </a:xfrm>
          <a:prstGeom prst="rect">
            <a:avLst/>
          </a:prstGeom>
          <a:solidFill>
            <a:srgbClr val="F8CBAD"/>
          </a:solidFill>
        </p:spPr>
        <p:txBody>
          <a:bodyPr>
            <a:normAutofit fontScale="90000"/>
          </a:bodyPr>
          <a:lstStyle/>
          <a:p>
            <a:pPr defTabSz="777240">
              <a:defRPr sz="3315">
                <a:solidFill>
                  <a:srgbClr val="FF0000"/>
                </a:solidFill>
                <a:latin typeface="CMBX12"/>
                <a:ea typeface="CMBX12"/>
                <a:cs typeface="CMBX12"/>
                <a:sym typeface="CMBX12"/>
              </a:defRPr>
            </a:pPr>
            <a:r>
              <a:rPr dirty="0"/>
              <a:t>                 </a:t>
            </a:r>
            <a:r>
              <a:rPr lang="en-IN" dirty="0"/>
              <a:t>            </a:t>
            </a:r>
            <a:r>
              <a:rPr dirty="0"/>
              <a:t> </a:t>
            </a:r>
            <a:br>
              <a:rPr lang="en-IN" dirty="0"/>
            </a:br>
            <a:r>
              <a:rPr lang="en-IN" dirty="0"/>
              <a:t>                                      </a:t>
            </a:r>
            <a:r>
              <a:rPr dirty="0"/>
              <a:t> </a:t>
            </a:r>
            <a:r>
              <a:rPr sz="3740" dirty="0">
                <a:solidFill>
                  <a:schemeClr val="accent1"/>
                </a:solidFill>
                <a:latin typeface="Calibri Light"/>
                <a:ea typeface="Calibri Light"/>
                <a:cs typeface="Calibri Light"/>
                <a:sym typeface="Calibri Light"/>
              </a:rPr>
              <a:t>Movie  Recommendation System</a:t>
            </a:r>
            <a:br>
              <a:rPr sz="3740" dirty="0">
                <a:solidFill>
                  <a:schemeClr val="accent1"/>
                </a:solidFill>
                <a:latin typeface="Calibri Light"/>
                <a:ea typeface="Calibri Light"/>
                <a:cs typeface="Calibri Light"/>
                <a:sym typeface="Calibri Light"/>
              </a:rPr>
            </a:br>
            <a:endParaRPr sz="3740" dirty="0">
              <a:solidFill>
                <a:schemeClr val="accent1"/>
              </a:solidFill>
              <a:latin typeface="Calibri Light"/>
              <a:ea typeface="Calibri Light"/>
              <a:cs typeface="Calibri Light"/>
              <a:sym typeface="Calibri Light"/>
            </a:endParaRPr>
          </a:p>
        </p:txBody>
      </p:sp>
      <p:sp>
        <p:nvSpPr>
          <p:cNvPr id="95" name="Content Placeholder 2"/>
          <p:cNvSpPr txBox="1">
            <a:spLocks noGrp="1"/>
          </p:cNvSpPr>
          <p:nvPr>
            <p:ph type="body" idx="1"/>
          </p:nvPr>
        </p:nvSpPr>
        <p:spPr>
          <a:xfrm>
            <a:off x="491970" y="1136341"/>
            <a:ext cx="10515601" cy="5508595"/>
          </a:xfrm>
          <a:prstGeom prst="rect">
            <a:avLst/>
          </a:prstGeom>
        </p:spPr>
        <p:txBody>
          <a:bodyPr/>
          <a:lstStyle/>
          <a:p>
            <a:pPr marL="0" indent="0">
              <a:buSzTx/>
              <a:buNone/>
            </a:pPr>
            <a:endParaRPr dirty="0"/>
          </a:p>
          <a:p>
            <a:pPr marL="0" indent="0">
              <a:buSzTx/>
              <a:buNone/>
            </a:pPr>
            <a:endParaRPr dirty="0"/>
          </a:p>
          <a:p>
            <a:pPr marL="0" indent="0" algn="just">
              <a:buSzTx/>
              <a:buNone/>
            </a:pPr>
            <a:r>
              <a:rPr dirty="0"/>
              <a:t>                             Under the guidance of </a:t>
            </a:r>
            <a:r>
              <a:rPr dirty="0">
                <a:solidFill>
                  <a:srgbClr val="FF0000"/>
                </a:solidFill>
              </a:rPr>
              <a:t>Prof. </a:t>
            </a:r>
            <a:r>
              <a:rPr dirty="0" err="1">
                <a:solidFill>
                  <a:srgbClr val="FF0000"/>
                </a:solidFill>
              </a:rPr>
              <a:t>Supriya</a:t>
            </a:r>
            <a:r>
              <a:rPr dirty="0">
                <a:solidFill>
                  <a:srgbClr val="FF0000"/>
                </a:solidFill>
              </a:rPr>
              <a:t> </a:t>
            </a:r>
            <a:r>
              <a:rPr lang="en-IN" dirty="0">
                <a:solidFill>
                  <a:srgbClr val="FF0000"/>
                </a:solidFill>
              </a:rPr>
              <a:t>Mohite</a:t>
            </a:r>
            <a:endParaRPr dirty="0">
              <a:solidFill>
                <a:srgbClr val="FF0000"/>
              </a:solidFill>
            </a:endParaRPr>
          </a:p>
          <a:p>
            <a:pPr marL="0" indent="0" algn="just">
              <a:buSzTx/>
              <a:buNone/>
            </a:pPr>
            <a:r>
              <a:rPr dirty="0"/>
              <a:t>                             Department of Information Technology</a:t>
            </a:r>
          </a:p>
          <a:p>
            <a:pPr marL="0" indent="0" algn="just">
              <a:buSzTx/>
              <a:buNone/>
            </a:pPr>
            <a:r>
              <a:rPr dirty="0"/>
              <a:t>                             STES's </a:t>
            </a:r>
            <a:r>
              <a:rPr dirty="0" err="1"/>
              <a:t>Sinhgad</a:t>
            </a:r>
            <a:r>
              <a:rPr dirty="0"/>
              <a:t> College of Engineering </a:t>
            </a:r>
            <a:r>
              <a:rPr dirty="0" err="1"/>
              <a:t>Vadgaon</a:t>
            </a:r>
            <a:r>
              <a:rPr dirty="0"/>
              <a:t> (Bk.)</a:t>
            </a:r>
            <a:endParaRPr lang="en-IN" dirty="0"/>
          </a:p>
          <a:p>
            <a:pPr marL="0" indent="0" algn="just">
              <a:buSzTx/>
              <a:buNone/>
            </a:pPr>
            <a:r>
              <a:rPr lang="en-IN" dirty="0"/>
              <a:t> </a:t>
            </a:r>
          </a:p>
          <a:p>
            <a:pPr marL="0" indent="0" algn="just">
              <a:buSzTx/>
              <a:buNone/>
            </a:pPr>
            <a:r>
              <a:rPr lang="en-IN" dirty="0"/>
              <a:t>                              Paper ID- ICPC2020/13/75</a:t>
            </a:r>
            <a:endParaRPr dirty="0"/>
          </a:p>
          <a:p>
            <a:pPr marL="0" indent="0">
              <a:buSzTx/>
              <a:buNone/>
            </a:pPr>
            <a:r>
              <a:rPr dirty="0"/>
              <a:t>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4"/>
          <p:cNvSpPr txBox="1"/>
          <p:nvPr/>
        </p:nvSpPr>
        <p:spPr>
          <a:xfrm>
            <a:off x="727968" y="1740023"/>
            <a:ext cx="3142696" cy="3037841"/>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Web  Application </a:t>
            </a:r>
          </a:p>
          <a:p>
            <a:endParaRPr/>
          </a:p>
          <a:p>
            <a:endParaRPr/>
          </a:p>
          <a:p>
            <a:endParaRPr/>
          </a:p>
          <a:p>
            <a:r>
              <a:t>     Chrome                Firefox</a:t>
            </a:r>
          </a:p>
          <a:p>
            <a:r>
              <a:t>      Chrome                Firefox</a:t>
            </a:r>
          </a:p>
          <a:p>
            <a:r>
              <a:t>                     </a:t>
            </a:r>
          </a:p>
          <a:p>
            <a:endParaRPr/>
          </a:p>
          <a:p>
            <a:endParaRPr/>
          </a:p>
          <a:p>
            <a:endParaRPr/>
          </a:p>
        </p:txBody>
      </p:sp>
      <p:sp>
        <p:nvSpPr>
          <p:cNvPr id="127" name="TextBox 5"/>
          <p:cNvSpPr txBox="1"/>
          <p:nvPr/>
        </p:nvSpPr>
        <p:spPr>
          <a:xfrm>
            <a:off x="1411549" y="1306834"/>
            <a:ext cx="1713391" cy="358141"/>
          </a:xfrm>
          <a:prstGeom prst="rect">
            <a:avLst/>
          </a:prstGeom>
          <a:solidFill>
            <a:srgbClr val="E7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Front –end Tier</a:t>
            </a:r>
          </a:p>
        </p:txBody>
      </p:sp>
      <p:pic>
        <p:nvPicPr>
          <p:cNvPr id="128" name="Picture 7" descr="Picture 7"/>
          <p:cNvPicPr>
            <a:picLocks noChangeAspect="1"/>
          </p:cNvPicPr>
          <p:nvPr/>
        </p:nvPicPr>
        <p:blipFill>
          <a:blip r:embed="rId2"/>
          <a:stretch>
            <a:fillRect/>
          </a:stretch>
        </p:blipFill>
        <p:spPr>
          <a:xfrm>
            <a:off x="956338" y="2256499"/>
            <a:ext cx="1147671" cy="859646"/>
          </a:xfrm>
          <a:prstGeom prst="rect">
            <a:avLst/>
          </a:prstGeom>
          <a:ln w="12700">
            <a:miter lim="400000"/>
          </a:ln>
        </p:spPr>
      </p:pic>
      <p:pic>
        <p:nvPicPr>
          <p:cNvPr id="129" name="Picture 9" descr="Picture 9"/>
          <p:cNvPicPr>
            <a:picLocks noChangeAspect="1"/>
          </p:cNvPicPr>
          <p:nvPr/>
        </p:nvPicPr>
        <p:blipFill>
          <a:blip r:embed="rId3"/>
          <a:stretch>
            <a:fillRect/>
          </a:stretch>
        </p:blipFill>
        <p:spPr>
          <a:xfrm>
            <a:off x="2511086" y="2256499"/>
            <a:ext cx="952501" cy="859646"/>
          </a:xfrm>
          <a:prstGeom prst="rect">
            <a:avLst/>
          </a:prstGeom>
          <a:ln w="12700">
            <a:miter lim="400000"/>
          </a:ln>
        </p:spPr>
      </p:pic>
      <p:sp>
        <p:nvSpPr>
          <p:cNvPr id="130" name="Straight Connector 13"/>
          <p:cNvSpPr/>
          <p:nvPr/>
        </p:nvSpPr>
        <p:spPr>
          <a:xfrm>
            <a:off x="727968" y="3655912"/>
            <a:ext cx="3142697" cy="1"/>
          </a:xfrm>
          <a:prstGeom prst="line">
            <a:avLst/>
          </a:prstGeom>
          <a:ln w="6350">
            <a:solidFill>
              <a:schemeClr val="accent1"/>
            </a:solidFill>
            <a:miter/>
          </a:ln>
        </p:spPr>
        <p:txBody>
          <a:bodyPr lIns="45719" rIns="45719"/>
          <a:lstStyle/>
          <a:p>
            <a:endParaRPr/>
          </a:p>
        </p:txBody>
      </p:sp>
      <p:grpSp>
        <p:nvGrpSpPr>
          <p:cNvPr id="133" name="Rectangle 14"/>
          <p:cNvGrpSpPr/>
          <p:nvPr/>
        </p:nvGrpSpPr>
        <p:grpSpPr>
          <a:xfrm>
            <a:off x="1411549" y="3950563"/>
            <a:ext cx="1713391" cy="621410"/>
            <a:chOff x="0" y="0"/>
            <a:chExt cx="1713389" cy="621409"/>
          </a:xfrm>
        </p:grpSpPr>
        <p:sp>
          <p:nvSpPr>
            <p:cNvPr id="131" name="Rectangle"/>
            <p:cNvSpPr/>
            <p:nvPr/>
          </p:nvSpPr>
          <p:spPr>
            <a:xfrm>
              <a:off x="0" y="-1"/>
              <a:ext cx="1713390" cy="621411"/>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32" name="Mobile   App"/>
            <p:cNvSpPr txBox="1"/>
            <p:nvPr/>
          </p:nvSpPr>
          <p:spPr>
            <a:xfrm>
              <a:off x="45720" y="131634"/>
              <a:ext cx="162195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Mobile   App</a:t>
              </a:r>
            </a:p>
          </p:txBody>
        </p:sp>
      </p:grpSp>
      <p:sp>
        <p:nvSpPr>
          <p:cNvPr id="134" name="Arrow: Right 18"/>
          <p:cNvSpPr/>
          <p:nvPr/>
        </p:nvSpPr>
        <p:spPr>
          <a:xfrm>
            <a:off x="3870664" y="3231471"/>
            <a:ext cx="932156" cy="197518"/>
          </a:xfrm>
          <a:prstGeom prst="rightArrow">
            <a:avLst>
              <a:gd name="adj1" fmla="val 50000"/>
              <a:gd name="adj2" fmla="val 50000"/>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35" name="TextBox 19"/>
          <p:cNvSpPr txBox="1"/>
          <p:nvPr/>
        </p:nvSpPr>
        <p:spPr>
          <a:xfrm>
            <a:off x="4802818" y="1740022"/>
            <a:ext cx="3142696" cy="3037841"/>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Web  Server</a:t>
            </a:r>
          </a:p>
          <a:p>
            <a:endParaRPr/>
          </a:p>
          <a:p>
            <a:endParaRPr/>
          </a:p>
          <a:p>
            <a:endParaRPr/>
          </a:p>
          <a:p>
            <a:endParaRPr/>
          </a:p>
          <a:p>
            <a:endParaRPr/>
          </a:p>
          <a:p>
            <a:r>
              <a:t>                     </a:t>
            </a:r>
          </a:p>
          <a:p>
            <a:endParaRPr/>
          </a:p>
          <a:p>
            <a:endParaRPr/>
          </a:p>
          <a:p>
            <a:endParaRPr/>
          </a:p>
        </p:txBody>
      </p:sp>
      <p:sp>
        <p:nvSpPr>
          <p:cNvPr id="136" name="TextBox 21"/>
          <p:cNvSpPr txBox="1"/>
          <p:nvPr/>
        </p:nvSpPr>
        <p:spPr>
          <a:xfrm>
            <a:off x="5833367" y="1299775"/>
            <a:ext cx="1347927" cy="358141"/>
          </a:xfrm>
          <a:prstGeom prst="rect">
            <a:avLst/>
          </a:prstGeom>
          <a:solidFill>
            <a:srgbClr val="E7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Middle Tier</a:t>
            </a:r>
          </a:p>
        </p:txBody>
      </p:sp>
      <p:grpSp>
        <p:nvGrpSpPr>
          <p:cNvPr id="139" name="Rectangle 22"/>
          <p:cNvGrpSpPr/>
          <p:nvPr/>
        </p:nvGrpSpPr>
        <p:grpSpPr>
          <a:xfrm>
            <a:off x="5513032" y="2256499"/>
            <a:ext cx="1765916" cy="548846"/>
            <a:chOff x="0" y="0"/>
            <a:chExt cx="1765915" cy="548844"/>
          </a:xfrm>
        </p:grpSpPr>
        <p:sp>
          <p:nvSpPr>
            <p:cNvPr id="137" name="Rectangle"/>
            <p:cNvSpPr/>
            <p:nvPr/>
          </p:nvSpPr>
          <p:spPr>
            <a:xfrm>
              <a:off x="-1" y="0"/>
              <a:ext cx="1765917" cy="548845"/>
            </a:xfrm>
            <a:prstGeom prst="rect">
              <a:avLst/>
            </a:prstGeom>
            <a:solidFill>
              <a:schemeClr val="accent2"/>
            </a:solidFill>
            <a:ln w="12700" cap="flat">
              <a:solidFill>
                <a:srgbClr val="AD5B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38" name="Django"/>
            <p:cNvSpPr txBox="1"/>
            <p:nvPr/>
          </p:nvSpPr>
          <p:spPr>
            <a:xfrm>
              <a:off x="45719" y="95352"/>
              <a:ext cx="1674477"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Django </a:t>
              </a:r>
            </a:p>
          </p:txBody>
        </p:sp>
      </p:grpSp>
      <p:sp>
        <p:nvSpPr>
          <p:cNvPr id="140" name="TextBox 24"/>
          <p:cNvSpPr txBox="1"/>
          <p:nvPr/>
        </p:nvSpPr>
        <p:spPr>
          <a:xfrm>
            <a:off x="9513902" y="1299775"/>
            <a:ext cx="1713391" cy="358141"/>
          </a:xfrm>
          <a:prstGeom prst="rect">
            <a:avLst/>
          </a:prstGeom>
          <a:solidFill>
            <a:srgbClr val="E7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Back–end Tier</a:t>
            </a:r>
          </a:p>
        </p:txBody>
      </p:sp>
      <p:sp>
        <p:nvSpPr>
          <p:cNvPr id="141" name="TextBox 25"/>
          <p:cNvSpPr txBox="1"/>
          <p:nvPr/>
        </p:nvSpPr>
        <p:spPr>
          <a:xfrm>
            <a:off x="8799248" y="1740022"/>
            <a:ext cx="3142696" cy="3037841"/>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Database</a:t>
            </a:r>
          </a:p>
          <a:p>
            <a:endParaRPr/>
          </a:p>
          <a:p>
            <a:endParaRPr/>
          </a:p>
          <a:p>
            <a:endParaRPr/>
          </a:p>
          <a:p>
            <a:endParaRPr/>
          </a:p>
          <a:p>
            <a:r>
              <a:t>                     </a:t>
            </a:r>
          </a:p>
          <a:p>
            <a:endParaRPr/>
          </a:p>
          <a:p>
            <a:endParaRPr/>
          </a:p>
          <a:p>
            <a:endParaRPr/>
          </a:p>
          <a:p>
            <a:endParaRPr/>
          </a:p>
        </p:txBody>
      </p:sp>
      <p:grpSp>
        <p:nvGrpSpPr>
          <p:cNvPr id="146" name="Flowchart: Magnetic Disk 26"/>
          <p:cNvGrpSpPr/>
          <p:nvPr/>
        </p:nvGrpSpPr>
        <p:grpSpPr>
          <a:xfrm>
            <a:off x="9783191" y="2725445"/>
            <a:ext cx="1162978" cy="1402673"/>
            <a:chOff x="0" y="0"/>
            <a:chExt cx="1162976" cy="1402672"/>
          </a:xfrm>
        </p:grpSpPr>
        <p:grpSp>
          <p:nvGrpSpPr>
            <p:cNvPr id="144" name="Group"/>
            <p:cNvGrpSpPr/>
            <p:nvPr/>
          </p:nvGrpSpPr>
          <p:grpSpPr>
            <a:xfrm>
              <a:off x="-1" y="-1"/>
              <a:ext cx="1162978" cy="1402674"/>
              <a:chOff x="0" y="0"/>
              <a:chExt cx="1162976" cy="1402672"/>
            </a:xfrm>
          </p:grpSpPr>
          <p:sp>
            <p:nvSpPr>
              <p:cNvPr id="142" name="Shape"/>
              <p:cNvSpPr/>
              <p:nvPr/>
            </p:nvSpPr>
            <p:spPr>
              <a:xfrm>
                <a:off x="-1" y="-1"/>
                <a:ext cx="1162978" cy="140267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3" name="Shape"/>
              <p:cNvSpPr/>
              <p:nvPr/>
            </p:nvSpPr>
            <p:spPr>
              <a:xfrm>
                <a:off x="-1" y="-1"/>
                <a:ext cx="1162978" cy="1402674"/>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45" name="Movies,…"/>
            <p:cNvSpPr txBox="1"/>
            <p:nvPr/>
          </p:nvSpPr>
          <p:spPr>
            <a:xfrm>
              <a:off x="45719" y="505805"/>
              <a:ext cx="1071537" cy="624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a:solidFill>
                    <a:srgbClr val="FFFFFF"/>
                  </a:solidFill>
                </a:defRPr>
              </a:pPr>
              <a:r>
                <a:t>Movies,</a:t>
              </a:r>
            </a:p>
            <a:p>
              <a:pPr algn="ctr">
                <a:defRPr>
                  <a:solidFill>
                    <a:srgbClr val="FFFFFF"/>
                  </a:solidFill>
                </a:defRPr>
              </a:pPr>
              <a:r>
                <a:t>Users,….</a:t>
              </a:r>
            </a:p>
          </p:txBody>
        </p:sp>
      </p:grpSp>
      <p:sp>
        <p:nvSpPr>
          <p:cNvPr id="147" name="Arrow: Right 27"/>
          <p:cNvSpPr/>
          <p:nvPr/>
        </p:nvSpPr>
        <p:spPr>
          <a:xfrm>
            <a:off x="7949955" y="3231471"/>
            <a:ext cx="837461" cy="197518"/>
          </a:xfrm>
          <a:prstGeom prst="rightArrow">
            <a:avLst>
              <a:gd name="adj1" fmla="val 50000"/>
              <a:gd name="adj2" fmla="val 50000"/>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48" name="Arrow: Left 28"/>
          <p:cNvSpPr/>
          <p:nvPr/>
        </p:nvSpPr>
        <p:spPr>
          <a:xfrm>
            <a:off x="7961789" y="3773010"/>
            <a:ext cx="837461" cy="177554"/>
          </a:xfrm>
          <a:prstGeom prst="leftArrow">
            <a:avLst>
              <a:gd name="adj1" fmla="val 50000"/>
              <a:gd name="adj2" fmla="val 50000"/>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49" name="Arrow: Left 29"/>
          <p:cNvSpPr/>
          <p:nvPr/>
        </p:nvSpPr>
        <p:spPr>
          <a:xfrm>
            <a:off x="3870664" y="3844030"/>
            <a:ext cx="932156" cy="197517"/>
          </a:xfrm>
          <a:prstGeom prst="leftArrow">
            <a:avLst>
              <a:gd name="adj1" fmla="val 50000"/>
              <a:gd name="adj2" fmla="val 50000"/>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grpSp>
        <p:nvGrpSpPr>
          <p:cNvPr id="152" name="Rectangle 30"/>
          <p:cNvGrpSpPr/>
          <p:nvPr/>
        </p:nvGrpSpPr>
        <p:grpSpPr>
          <a:xfrm>
            <a:off x="1624614" y="5743852"/>
            <a:ext cx="1118587" cy="790114"/>
            <a:chOff x="0" y="0"/>
            <a:chExt cx="1118585" cy="790113"/>
          </a:xfrm>
        </p:grpSpPr>
        <p:sp>
          <p:nvSpPr>
            <p:cNvPr id="150" name="Rectangle"/>
            <p:cNvSpPr/>
            <p:nvPr/>
          </p:nvSpPr>
          <p:spPr>
            <a:xfrm>
              <a:off x="0" y="-1"/>
              <a:ext cx="1118586" cy="790115"/>
            </a:xfrm>
            <a:prstGeom prst="rect">
              <a:avLst/>
            </a:prstGeom>
            <a:solidFill>
              <a:srgbClr val="000000"/>
            </a:solidFill>
            <a:ln w="12700" cap="flat">
              <a:solidFill>
                <a:srgbClr val="00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51" name="User"/>
            <p:cNvSpPr txBox="1"/>
            <p:nvPr/>
          </p:nvSpPr>
          <p:spPr>
            <a:xfrm>
              <a:off x="45720" y="215986"/>
              <a:ext cx="102714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User </a:t>
              </a:r>
            </a:p>
          </p:txBody>
        </p:sp>
      </p:grpSp>
      <p:sp>
        <p:nvSpPr>
          <p:cNvPr id="153" name="Arrow: Up 31"/>
          <p:cNvSpPr/>
          <p:nvPr/>
        </p:nvSpPr>
        <p:spPr>
          <a:xfrm>
            <a:off x="2104008" y="4866621"/>
            <a:ext cx="195310" cy="864509"/>
          </a:xfrm>
          <a:custGeom>
            <a:avLst/>
            <a:gdLst/>
            <a:ahLst/>
            <a:cxnLst>
              <a:cxn ang="0">
                <a:pos x="wd2" y="hd2"/>
              </a:cxn>
              <a:cxn ang="5400000">
                <a:pos x="wd2" y="hd2"/>
              </a:cxn>
              <a:cxn ang="10800000">
                <a:pos x="wd2" y="hd2"/>
              </a:cxn>
              <a:cxn ang="16200000">
                <a:pos x="wd2" y="hd2"/>
              </a:cxn>
            </a:cxnLst>
            <a:rect l="0" t="0" r="r" b="b"/>
            <a:pathLst>
              <a:path w="21600" h="21600" extrusionOk="0">
                <a:moveTo>
                  <a:pt x="0" y="2440"/>
                </a:moveTo>
                <a:lnTo>
                  <a:pt x="10800" y="0"/>
                </a:lnTo>
                <a:lnTo>
                  <a:pt x="21600" y="2440"/>
                </a:lnTo>
                <a:lnTo>
                  <a:pt x="16200" y="2440"/>
                </a:lnTo>
                <a:lnTo>
                  <a:pt x="16200" y="21600"/>
                </a:lnTo>
                <a:lnTo>
                  <a:pt x="5400" y="21600"/>
                </a:lnTo>
                <a:lnTo>
                  <a:pt x="5400" y="244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54" name="TextBox 32"/>
          <p:cNvSpPr txBox="1"/>
          <p:nvPr/>
        </p:nvSpPr>
        <p:spPr>
          <a:xfrm>
            <a:off x="45719" y="150920"/>
            <a:ext cx="12100562"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pPr>
            <a:r>
              <a:t>                                                                               </a:t>
            </a:r>
            <a:r>
              <a:rPr sz="3600"/>
              <a:t>Proposed   System</a:t>
            </a:r>
          </a:p>
        </p:txBody>
      </p:sp>
      <p:sp>
        <p:nvSpPr>
          <p:cNvPr id="155" name="Arrow: Up 33"/>
          <p:cNvSpPr/>
          <p:nvPr/>
        </p:nvSpPr>
        <p:spPr>
          <a:xfrm>
            <a:off x="6320900" y="2805344"/>
            <a:ext cx="195310" cy="942773"/>
          </a:xfrm>
          <a:custGeom>
            <a:avLst/>
            <a:gdLst/>
            <a:ahLst/>
            <a:cxnLst>
              <a:cxn ang="0">
                <a:pos x="wd2" y="hd2"/>
              </a:cxn>
              <a:cxn ang="5400000">
                <a:pos x="wd2" y="hd2"/>
              </a:cxn>
              <a:cxn ang="10800000">
                <a:pos x="wd2" y="hd2"/>
              </a:cxn>
              <a:cxn ang="16200000">
                <a:pos x="wd2" y="hd2"/>
              </a:cxn>
            </a:cxnLst>
            <a:rect l="0" t="0" r="r" b="b"/>
            <a:pathLst>
              <a:path w="21600" h="21600" extrusionOk="0">
                <a:moveTo>
                  <a:pt x="0" y="2237"/>
                </a:moveTo>
                <a:lnTo>
                  <a:pt x="10800" y="0"/>
                </a:lnTo>
                <a:lnTo>
                  <a:pt x="21600" y="2237"/>
                </a:lnTo>
                <a:lnTo>
                  <a:pt x="16200" y="2237"/>
                </a:lnTo>
                <a:lnTo>
                  <a:pt x="16200" y="21600"/>
                </a:lnTo>
                <a:lnTo>
                  <a:pt x="5400" y="21600"/>
                </a:lnTo>
                <a:lnTo>
                  <a:pt x="5400" y="2237"/>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56" name="TextBox 34"/>
          <p:cNvSpPr txBox="1"/>
          <p:nvPr/>
        </p:nvSpPr>
        <p:spPr>
          <a:xfrm>
            <a:off x="5742373" y="3773010"/>
            <a:ext cx="1347927" cy="358141"/>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Python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a:spLocks noGrp="1"/>
          </p:cNvSpPr>
          <p:nvPr>
            <p:ph type="title"/>
          </p:nvPr>
        </p:nvSpPr>
        <p:spPr>
          <a:xfrm>
            <a:off x="0" y="1873188"/>
            <a:ext cx="12192000" cy="2408255"/>
          </a:xfrm>
          <a:prstGeom prst="rect">
            <a:avLst/>
          </a:prstGeom>
          <a:solidFill>
            <a:srgbClr val="F8CBAD"/>
          </a:solidFill>
        </p:spPr>
        <p:txBody>
          <a:bodyPr/>
          <a:lstStyle/>
          <a:p>
            <a:r>
              <a:t>                            </a:t>
            </a:r>
            <a:r>
              <a:rPr>
                <a:solidFill>
                  <a:schemeClr val="accent1"/>
                </a:solidFill>
              </a:rPr>
              <a:t>System</a:t>
            </a:r>
            <a:r>
              <a:t> </a:t>
            </a:r>
            <a:r>
              <a:rPr>
                <a:solidFill>
                  <a:schemeClr val="accent1"/>
                </a:solidFill>
              </a:rPr>
              <a:t>Architecture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Rectangle: Rounded Corners 1"/>
          <p:cNvGrpSpPr/>
          <p:nvPr/>
        </p:nvGrpSpPr>
        <p:grpSpPr>
          <a:xfrm>
            <a:off x="4643020" y="79898"/>
            <a:ext cx="2157275" cy="754604"/>
            <a:chOff x="0" y="0"/>
            <a:chExt cx="2157273" cy="754602"/>
          </a:xfrm>
        </p:grpSpPr>
        <p:sp>
          <p:nvSpPr>
            <p:cNvPr id="160" name="Rounded Rectangle"/>
            <p:cNvSpPr/>
            <p:nvPr/>
          </p:nvSpPr>
          <p:spPr>
            <a:xfrm>
              <a:off x="0" y="0"/>
              <a:ext cx="2157274" cy="754603"/>
            </a:xfrm>
            <a:prstGeom prst="roundRect">
              <a:avLst>
                <a:gd name="adj" fmla="val 16667"/>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1" name="Huge  Amount   of Movie  Data"/>
            <p:cNvSpPr txBox="1"/>
            <p:nvPr/>
          </p:nvSpPr>
          <p:spPr>
            <a:xfrm>
              <a:off x="82557" y="64881"/>
              <a:ext cx="1992160" cy="624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Huge  Amount   of Movie  Data </a:t>
              </a:r>
            </a:p>
          </p:txBody>
        </p:sp>
      </p:grpSp>
      <p:grpSp>
        <p:nvGrpSpPr>
          <p:cNvPr id="165" name="Flowchart: Alternate Process 2"/>
          <p:cNvGrpSpPr/>
          <p:nvPr/>
        </p:nvGrpSpPr>
        <p:grpSpPr>
          <a:xfrm>
            <a:off x="231287" y="1484791"/>
            <a:ext cx="2769835" cy="4039340"/>
            <a:chOff x="0" y="0"/>
            <a:chExt cx="2769833" cy="4039339"/>
          </a:xfrm>
        </p:grpSpPr>
        <p:sp>
          <p:nvSpPr>
            <p:cNvPr id="163" name="Shape"/>
            <p:cNvSpPr/>
            <p:nvPr/>
          </p:nvSpPr>
          <p:spPr>
            <a:xfrm>
              <a:off x="-1" y="0"/>
              <a:ext cx="2769835" cy="4039341"/>
            </a:xfrm>
            <a:custGeom>
              <a:avLst/>
              <a:gdLst/>
              <a:ahLst/>
              <a:cxnLst>
                <a:cxn ang="0">
                  <a:pos x="wd2" y="hd2"/>
                </a:cxn>
                <a:cxn ang="5400000">
                  <a:pos x="wd2" y="hd2"/>
                </a:cxn>
                <a:cxn ang="10800000">
                  <a:pos x="wd2" y="hd2"/>
                </a:cxn>
                <a:cxn ang="16200000">
                  <a:pos x="wd2" y="hd2"/>
                </a:cxn>
              </a:cxnLst>
              <a:rect l="0" t="0" r="r" b="b"/>
              <a:pathLst>
                <a:path w="21600" h="21600" extrusionOk="0">
                  <a:moveTo>
                    <a:pt x="0" y="2469"/>
                  </a:moveTo>
                  <a:cubicBezTo>
                    <a:pt x="0" y="1105"/>
                    <a:pt x="1612" y="0"/>
                    <a:pt x="3600" y="0"/>
                  </a:cubicBezTo>
                  <a:lnTo>
                    <a:pt x="18000" y="0"/>
                  </a:lnTo>
                  <a:cubicBezTo>
                    <a:pt x="19988" y="0"/>
                    <a:pt x="21600" y="1105"/>
                    <a:pt x="21600" y="2469"/>
                  </a:cubicBezTo>
                  <a:lnTo>
                    <a:pt x="21600" y="19131"/>
                  </a:lnTo>
                  <a:cubicBezTo>
                    <a:pt x="21600" y="20495"/>
                    <a:pt x="19988" y="21600"/>
                    <a:pt x="18000" y="21600"/>
                  </a:cubicBezTo>
                  <a:lnTo>
                    <a:pt x="3600" y="21600"/>
                  </a:lnTo>
                  <a:cubicBezTo>
                    <a:pt x="1612" y="21600"/>
                    <a:pt x="0" y="20495"/>
                    <a:pt x="0" y="19131"/>
                  </a:cubicBezTo>
                  <a:close/>
                </a:path>
              </a:pathLst>
            </a:cu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4" name="Preprocessing"/>
            <p:cNvSpPr txBox="1"/>
            <p:nvPr/>
          </p:nvSpPr>
          <p:spPr>
            <a:xfrm>
              <a:off x="276539" y="157850"/>
              <a:ext cx="2216755" cy="3723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solidFill>
                    <a:srgbClr val="FFFFFF"/>
                  </a:solidFill>
                </a:defRPr>
              </a:pPr>
              <a:r>
                <a:t>Preprocessing</a:t>
              </a:r>
            </a:p>
            <a:p>
              <a:pPr algn="ctr">
                <a:defRPr sz="2000">
                  <a:solidFill>
                    <a:srgbClr val="FFFFFF"/>
                  </a:solidFill>
                </a:defRPr>
              </a:pPr>
              <a:r>
                <a:t> </a:t>
              </a:r>
              <a:r>
                <a:rPr sz="2800"/>
                <a:t> </a:t>
              </a:r>
            </a:p>
            <a:p>
              <a:pPr algn="ctr">
                <a:defRPr>
                  <a:solidFill>
                    <a:srgbClr val="FFFFFF"/>
                  </a:solidFill>
                </a:defRPr>
              </a:pPr>
              <a:endParaRPr sz="2800"/>
            </a:p>
            <a:p>
              <a:pPr algn="ctr">
                <a:defRPr>
                  <a:solidFill>
                    <a:srgbClr val="FFFFFF"/>
                  </a:solidFill>
                </a:defRPr>
              </a:pPr>
              <a:endParaRPr sz="2800"/>
            </a:p>
            <a:p>
              <a:pPr algn="ctr">
                <a:defRPr>
                  <a:solidFill>
                    <a:srgbClr val="FFFFFF"/>
                  </a:solidFill>
                </a:defRPr>
              </a:pPr>
              <a:endParaRPr sz="2800"/>
            </a:p>
            <a:p>
              <a:pPr algn="ctr">
                <a:defRPr>
                  <a:solidFill>
                    <a:srgbClr val="FFFFFF"/>
                  </a:solidFill>
                </a:defRPr>
              </a:pPr>
              <a:endParaRPr sz="2800"/>
            </a:p>
            <a:p>
              <a:pPr algn="ctr">
                <a:defRPr>
                  <a:solidFill>
                    <a:srgbClr val="FFFFFF"/>
                  </a:solidFill>
                </a:defRPr>
              </a:pPr>
              <a:endParaRPr sz="2800"/>
            </a:p>
            <a:p>
              <a:pPr algn="ctr">
                <a:defRPr>
                  <a:solidFill>
                    <a:srgbClr val="FFFFFF"/>
                  </a:solidFill>
                </a:defRPr>
              </a:pPr>
              <a:endParaRPr sz="2800"/>
            </a:p>
            <a:p>
              <a:pPr algn="ctr">
                <a:defRPr>
                  <a:solidFill>
                    <a:srgbClr val="FFFFFF"/>
                  </a:solidFill>
                </a:defRPr>
              </a:pPr>
              <a:endParaRPr sz="2800"/>
            </a:p>
            <a:p>
              <a:pPr algn="ctr">
                <a:defRPr>
                  <a:solidFill>
                    <a:srgbClr val="FFFFFF"/>
                  </a:solidFill>
                </a:defRPr>
              </a:pPr>
              <a:endParaRPr sz="2800"/>
            </a:p>
            <a:p>
              <a:pPr algn="ctr">
                <a:defRPr>
                  <a:solidFill>
                    <a:srgbClr val="FFFFFF"/>
                  </a:solidFill>
                </a:defRPr>
              </a:pPr>
              <a:endParaRPr sz="2800"/>
            </a:p>
            <a:p>
              <a:pPr algn="ctr">
                <a:defRPr>
                  <a:solidFill>
                    <a:srgbClr val="FFFFFF"/>
                  </a:solidFill>
                </a:defRPr>
              </a:pPr>
              <a:endParaRPr sz="2800"/>
            </a:p>
          </p:txBody>
        </p:sp>
      </p:grpSp>
      <p:grpSp>
        <p:nvGrpSpPr>
          <p:cNvPr id="168" name="Flowchart: Alternate Process 3"/>
          <p:cNvGrpSpPr/>
          <p:nvPr/>
        </p:nvGrpSpPr>
        <p:grpSpPr>
          <a:xfrm>
            <a:off x="3325153" y="1484791"/>
            <a:ext cx="2769835" cy="4039340"/>
            <a:chOff x="0" y="0"/>
            <a:chExt cx="2769833" cy="4039339"/>
          </a:xfrm>
        </p:grpSpPr>
        <p:sp>
          <p:nvSpPr>
            <p:cNvPr id="166" name="Shape"/>
            <p:cNvSpPr/>
            <p:nvPr/>
          </p:nvSpPr>
          <p:spPr>
            <a:xfrm>
              <a:off x="-1" y="0"/>
              <a:ext cx="2769835" cy="4039341"/>
            </a:xfrm>
            <a:custGeom>
              <a:avLst/>
              <a:gdLst/>
              <a:ahLst/>
              <a:cxnLst>
                <a:cxn ang="0">
                  <a:pos x="wd2" y="hd2"/>
                </a:cxn>
                <a:cxn ang="5400000">
                  <a:pos x="wd2" y="hd2"/>
                </a:cxn>
                <a:cxn ang="10800000">
                  <a:pos x="wd2" y="hd2"/>
                </a:cxn>
                <a:cxn ang="16200000">
                  <a:pos x="wd2" y="hd2"/>
                </a:cxn>
              </a:cxnLst>
              <a:rect l="0" t="0" r="r" b="b"/>
              <a:pathLst>
                <a:path w="21600" h="21600" extrusionOk="0">
                  <a:moveTo>
                    <a:pt x="0" y="2469"/>
                  </a:moveTo>
                  <a:cubicBezTo>
                    <a:pt x="0" y="1105"/>
                    <a:pt x="1612" y="0"/>
                    <a:pt x="3600" y="0"/>
                  </a:cubicBezTo>
                  <a:lnTo>
                    <a:pt x="18000" y="0"/>
                  </a:lnTo>
                  <a:cubicBezTo>
                    <a:pt x="19988" y="0"/>
                    <a:pt x="21600" y="1105"/>
                    <a:pt x="21600" y="2469"/>
                  </a:cubicBezTo>
                  <a:lnTo>
                    <a:pt x="21600" y="19131"/>
                  </a:lnTo>
                  <a:cubicBezTo>
                    <a:pt x="21600" y="20495"/>
                    <a:pt x="19988" y="21600"/>
                    <a:pt x="18000" y="21600"/>
                  </a:cubicBezTo>
                  <a:lnTo>
                    <a:pt x="3600" y="21600"/>
                  </a:lnTo>
                  <a:cubicBezTo>
                    <a:pt x="1612" y="21600"/>
                    <a:pt x="0" y="20495"/>
                    <a:pt x="0" y="19131"/>
                  </a:cubicBezTo>
                  <a:close/>
                </a:path>
              </a:pathLst>
            </a:cu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7" name="Text"/>
            <p:cNvSpPr txBox="1"/>
            <p:nvPr/>
          </p:nvSpPr>
          <p:spPr>
            <a:xfrm>
              <a:off x="276539" y="507100"/>
              <a:ext cx="2216755" cy="3025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a:solidFill>
                    <a:srgbClr val="FFFFFF"/>
                  </a:solidFill>
                </a:defRPr>
              </a:pPr>
              <a:endParaRPr/>
            </a:p>
            <a:p>
              <a:pPr algn="ctr">
                <a:defRPr>
                  <a:solidFill>
                    <a:srgbClr val="FFFFFF"/>
                  </a:solidFill>
                </a:defRPr>
              </a:pPr>
              <a:endParaRPr/>
            </a:p>
            <a:p>
              <a:pPr algn="ctr">
                <a:defRPr>
                  <a:solidFill>
                    <a:srgbClr val="FFFFFF"/>
                  </a:solidFill>
                </a:defRPr>
              </a:pPr>
              <a:endParaRPr/>
            </a:p>
            <a:p>
              <a:pPr algn="ctr">
                <a:defRPr>
                  <a:solidFill>
                    <a:srgbClr val="FFFFFF"/>
                  </a:solidFill>
                </a:defRPr>
              </a:pPr>
              <a:endParaRPr/>
            </a:p>
            <a:p>
              <a:pPr algn="ctr">
                <a:defRPr>
                  <a:solidFill>
                    <a:srgbClr val="FFFFFF"/>
                  </a:solidFill>
                </a:defRPr>
              </a:pPr>
              <a:endParaRPr/>
            </a:p>
            <a:p>
              <a:pPr algn="ctr">
                <a:defRPr>
                  <a:solidFill>
                    <a:srgbClr val="FFFFFF"/>
                  </a:solidFill>
                </a:defRPr>
              </a:pPr>
              <a:endParaRPr/>
            </a:p>
            <a:p>
              <a:pPr algn="ctr">
                <a:defRPr>
                  <a:solidFill>
                    <a:srgbClr val="FFFFFF"/>
                  </a:solidFill>
                </a:defRPr>
              </a:pPr>
              <a:endParaRPr/>
            </a:p>
            <a:p>
              <a:pPr algn="ctr">
                <a:defRPr>
                  <a:solidFill>
                    <a:srgbClr val="FFFFFF"/>
                  </a:solidFill>
                </a:defRPr>
              </a:pPr>
              <a:endParaRPr/>
            </a:p>
            <a:p>
              <a:pPr algn="ctr">
                <a:defRPr>
                  <a:solidFill>
                    <a:srgbClr val="FFFFFF"/>
                  </a:solidFill>
                </a:defRPr>
              </a:pPr>
              <a:endParaRPr/>
            </a:p>
            <a:p>
              <a:pPr algn="ctr">
                <a:defRPr>
                  <a:solidFill>
                    <a:srgbClr val="FFFFFF"/>
                  </a:solidFill>
                </a:defRPr>
              </a:pPr>
              <a:endParaRPr/>
            </a:p>
            <a:p>
              <a:pPr algn="ctr">
                <a:defRPr>
                  <a:solidFill>
                    <a:srgbClr val="FFFFFF"/>
                  </a:solidFill>
                </a:defRPr>
              </a:pPr>
              <a:r>
                <a:t> </a:t>
              </a:r>
            </a:p>
          </p:txBody>
        </p:sp>
      </p:grpSp>
      <p:sp>
        <p:nvSpPr>
          <p:cNvPr id="169" name="Flowchart: Alternate Process 5"/>
          <p:cNvSpPr/>
          <p:nvPr/>
        </p:nvSpPr>
        <p:spPr>
          <a:xfrm>
            <a:off x="6293515" y="1501065"/>
            <a:ext cx="2769834" cy="4039341"/>
          </a:xfrm>
          <a:custGeom>
            <a:avLst/>
            <a:gdLst/>
            <a:ahLst/>
            <a:cxnLst>
              <a:cxn ang="0">
                <a:pos x="wd2" y="hd2"/>
              </a:cxn>
              <a:cxn ang="5400000">
                <a:pos x="wd2" y="hd2"/>
              </a:cxn>
              <a:cxn ang="10800000">
                <a:pos x="wd2" y="hd2"/>
              </a:cxn>
              <a:cxn ang="16200000">
                <a:pos x="wd2" y="hd2"/>
              </a:cxn>
            </a:cxnLst>
            <a:rect l="0" t="0" r="r" b="b"/>
            <a:pathLst>
              <a:path w="21600" h="21600" extrusionOk="0">
                <a:moveTo>
                  <a:pt x="0" y="2469"/>
                </a:moveTo>
                <a:cubicBezTo>
                  <a:pt x="0" y="1105"/>
                  <a:pt x="1612" y="0"/>
                  <a:pt x="3600" y="0"/>
                </a:cubicBezTo>
                <a:lnTo>
                  <a:pt x="18000" y="0"/>
                </a:lnTo>
                <a:cubicBezTo>
                  <a:pt x="19988" y="0"/>
                  <a:pt x="21600" y="1105"/>
                  <a:pt x="21600" y="2469"/>
                </a:cubicBezTo>
                <a:lnTo>
                  <a:pt x="21600" y="19131"/>
                </a:lnTo>
                <a:cubicBezTo>
                  <a:pt x="21600" y="20495"/>
                  <a:pt x="19988" y="21600"/>
                  <a:pt x="18000" y="21600"/>
                </a:cubicBezTo>
                <a:lnTo>
                  <a:pt x="3600" y="21600"/>
                </a:lnTo>
                <a:cubicBezTo>
                  <a:pt x="1612" y="21600"/>
                  <a:pt x="0" y="20495"/>
                  <a:pt x="0" y="19131"/>
                </a:cubicBez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70" name="Flowchart: Alternate Process 6"/>
          <p:cNvSpPr/>
          <p:nvPr/>
        </p:nvSpPr>
        <p:spPr>
          <a:xfrm>
            <a:off x="9249974" y="1478133"/>
            <a:ext cx="2769834" cy="4039341"/>
          </a:xfrm>
          <a:custGeom>
            <a:avLst/>
            <a:gdLst/>
            <a:ahLst/>
            <a:cxnLst>
              <a:cxn ang="0">
                <a:pos x="wd2" y="hd2"/>
              </a:cxn>
              <a:cxn ang="5400000">
                <a:pos x="wd2" y="hd2"/>
              </a:cxn>
              <a:cxn ang="10800000">
                <a:pos x="wd2" y="hd2"/>
              </a:cxn>
              <a:cxn ang="16200000">
                <a:pos x="wd2" y="hd2"/>
              </a:cxn>
            </a:cxnLst>
            <a:rect l="0" t="0" r="r" b="b"/>
            <a:pathLst>
              <a:path w="21600" h="21600" extrusionOk="0">
                <a:moveTo>
                  <a:pt x="0" y="2469"/>
                </a:moveTo>
                <a:cubicBezTo>
                  <a:pt x="0" y="1105"/>
                  <a:pt x="1612" y="0"/>
                  <a:pt x="3600" y="0"/>
                </a:cubicBezTo>
                <a:lnTo>
                  <a:pt x="18000" y="0"/>
                </a:lnTo>
                <a:cubicBezTo>
                  <a:pt x="19988" y="0"/>
                  <a:pt x="21600" y="1105"/>
                  <a:pt x="21600" y="2469"/>
                </a:cubicBezTo>
                <a:lnTo>
                  <a:pt x="21600" y="19131"/>
                </a:lnTo>
                <a:cubicBezTo>
                  <a:pt x="21600" y="20495"/>
                  <a:pt x="19988" y="21600"/>
                  <a:pt x="18000" y="21600"/>
                </a:cubicBezTo>
                <a:lnTo>
                  <a:pt x="3600" y="21600"/>
                </a:lnTo>
                <a:cubicBezTo>
                  <a:pt x="1612" y="21600"/>
                  <a:pt x="0" y="20495"/>
                  <a:pt x="0" y="19131"/>
                </a:cubicBez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71" name="Straight Connector 8"/>
          <p:cNvSpPr/>
          <p:nvPr/>
        </p:nvSpPr>
        <p:spPr>
          <a:xfrm>
            <a:off x="5721658" y="834501"/>
            <a:ext cx="1" cy="381741"/>
          </a:xfrm>
          <a:prstGeom prst="line">
            <a:avLst/>
          </a:prstGeom>
          <a:ln w="6350">
            <a:solidFill>
              <a:srgbClr val="000000"/>
            </a:solidFill>
            <a:miter/>
          </a:ln>
        </p:spPr>
        <p:txBody>
          <a:bodyPr lIns="45719" rIns="45719"/>
          <a:lstStyle/>
          <a:p>
            <a:endParaRPr/>
          </a:p>
        </p:txBody>
      </p:sp>
      <p:sp>
        <p:nvSpPr>
          <p:cNvPr id="172" name="Straight Connector 10"/>
          <p:cNvSpPr/>
          <p:nvPr/>
        </p:nvSpPr>
        <p:spPr>
          <a:xfrm>
            <a:off x="1686754" y="1216240"/>
            <a:ext cx="9010834" cy="1"/>
          </a:xfrm>
          <a:prstGeom prst="line">
            <a:avLst/>
          </a:prstGeom>
          <a:ln w="6350">
            <a:solidFill>
              <a:schemeClr val="accent1"/>
            </a:solidFill>
            <a:miter/>
          </a:ln>
        </p:spPr>
        <p:txBody>
          <a:bodyPr lIns="45719" rIns="45719"/>
          <a:lstStyle/>
          <a:p>
            <a:endParaRPr/>
          </a:p>
        </p:txBody>
      </p:sp>
      <p:sp>
        <p:nvSpPr>
          <p:cNvPr id="173" name="Arrow: Down 12"/>
          <p:cNvSpPr/>
          <p:nvPr/>
        </p:nvSpPr>
        <p:spPr>
          <a:xfrm>
            <a:off x="1515868" y="1216981"/>
            <a:ext cx="319595" cy="26781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74" name="Arrow: Down 13"/>
          <p:cNvSpPr/>
          <p:nvPr/>
        </p:nvSpPr>
        <p:spPr>
          <a:xfrm>
            <a:off x="4643020" y="1216240"/>
            <a:ext cx="319594" cy="26781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75" name="Arrow: Down 14"/>
          <p:cNvSpPr/>
          <p:nvPr/>
        </p:nvSpPr>
        <p:spPr>
          <a:xfrm>
            <a:off x="7679180" y="1216240"/>
            <a:ext cx="319594" cy="26781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76" name="Arrow: Down 15"/>
          <p:cNvSpPr/>
          <p:nvPr/>
        </p:nvSpPr>
        <p:spPr>
          <a:xfrm>
            <a:off x="10595496" y="1216240"/>
            <a:ext cx="319594" cy="26781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grpSp>
        <p:nvGrpSpPr>
          <p:cNvPr id="179" name="Flowchart: Alternate Process 16"/>
          <p:cNvGrpSpPr/>
          <p:nvPr/>
        </p:nvGrpSpPr>
        <p:grpSpPr>
          <a:xfrm>
            <a:off x="9846809" y="2129843"/>
            <a:ext cx="908484" cy="541538"/>
            <a:chOff x="0" y="0"/>
            <a:chExt cx="908483" cy="541537"/>
          </a:xfrm>
        </p:grpSpPr>
        <p:sp>
          <p:nvSpPr>
            <p:cNvPr id="177" name="Shape"/>
            <p:cNvSpPr/>
            <p:nvPr/>
          </p:nvSpPr>
          <p:spPr>
            <a:xfrm>
              <a:off x="-1" y="-1"/>
              <a:ext cx="908485" cy="54153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61" y="0"/>
                    <a:pt x="2146" y="0"/>
                  </a:cubicBezTo>
                  <a:lnTo>
                    <a:pt x="19454" y="0"/>
                  </a:lnTo>
                  <a:cubicBezTo>
                    <a:pt x="20639" y="0"/>
                    <a:pt x="21600" y="1612"/>
                    <a:pt x="21600" y="3600"/>
                  </a:cubicBezTo>
                  <a:lnTo>
                    <a:pt x="21600" y="18000"/>
                  </a:lnTo>
                  <a:cubicBezTo>
                    <a:pt x="21600" y="19988"/>
                    <a:pt x="20639" y="21600"/>
                    <a:pt x="19454" y="21600"/>
                  </a:cubicBezTo>
                  <a:lnTo>
                    <a:pt x="2146" y="21600"/>
                  </a:lnTo>
                  <a:cubicBezTo>
                    <a:pt x="961" y="21600"/>
                    <a:pt x="0" y="19988"/>
                    <a:pt x="0" y="18000"/>
                  </a:cubicBezTo>
                  <a:close/>
                </a:path>
              </a:pathLst>
            </a:cu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8" name="Input"/>
            <p:cNvSpPr txBox="1"/>
            <p:nvPr/>
          </p:nvSpPr>
          <p:spPr>
            <a:xfrm>
              <a:off x="90848" y="91698"/>
              <a:ext cx="726787"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Input</a:t>
              </a:r>
            </a:p>
          </p:txBody>
        </p:sp>
      </p:grpSp>
      <p:sp>
        <p:nvSpPr>
          <p:cNvPr id="180" name="Straight Arrow Connector 18"/>
          <p:cNvSpPr/>
          <p:nvPr/>
        </p:nvSpPr>
        <p:spPr>
          <a:xfrm>
            <a:off x="10301051" y="2695480"/>
            <a:ext cx="1" cy="404307"/>
          </a:xfrm>
          <a:prstGeom prst="line">
            <a:avLst/>
          </a:prstGeom>
          <a:ln w="6350">
            <a:solidFill>
              <a:schemeClr val="accent4"/>
            </a:solidFill>
            <a:miter/>
            <a:tailEnd type="triangle"/>
          </a:ln>
        </p:spPr>
        <p:txBody>
          <a:bodyPr lIns="45719" rIns="45719"/>
          <a:lstStyle/>
          <a:p>
            <a:endParaRPr/>
          </a:p>
        </p:txBody>
      </p:sp>
      <p:grpSp>
        <p:nvGrpSpPr>
          <p:cNvPr id="183" name="Flowchart: Alternate Process 21"/>
          <p:cNvGrpSpPr/>
          <p:nvPr/>
        </p:nvGrpSpPr>
        <p:grpSpPr>
          <a:xfrm>
            <a:off x="9671191" y="3058134"/>
            <a:ext cx="1392318" cy="624841"/>
            <a:chOff x="0" y="0"/>
            <a:chExt cx="1392316" cy="624840"/>
          </a:xfrm>
        </p:grpSpPr>
        <p:sp>
          <p:nvSpPr>
            <p:cNvPr id="181" name="Shape"/>
            <p:cNvSpPr/>
            <p:nvPr/>
          </p:nvSpPr>
          <p:spPr>
            <a:xfrm>
              <a:off x="0" y="41651"/>
              <a:ext cx="1392317" cy="54153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627" y="0"/>
                    <a:pt x="1400" y="0"/>
                  </a:cubicBezTo>
                  <a:lnTo>
                    <a:pt x="20200" y="0"/>
                  </a:lnTo>
                  <a:cubicBezTo>
                    <a:pt x="20973" y="0"/>
                    <a:pt x="21600" y="1612"/>
                    <a:pt x="21600" y="3600"/>
                  </a:cubicBezTo>
                  <a:lnTo>
                    <a:pt x="21600" y="18000"/>
                  </a:lnTo>
                  <a:cubicBezTo>
                    <a:pt x="21600" y="19988"/>
                    <a:pt x="20973" y="21600"/>
                    <a:pt x="20200" y="21600"/>
                  </a:cubicBezTo>
                  <a:lnTo>
                    <a:pt x="1400" y="21600"/>
                  </a:lnTo>
                  <a:cubicBezTo>
                    <a:pt x="627" y="21600"/>
                    <a:pt x="0" y="19988"/>
                    <a:pt x="0" y="18000"/>
                  </a:cubicBezTo>
                  <a:close/>
                </a:path>
              </a:pathLst>
            </a:cu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2" name="Feature Extractor"/>
            <p:cNvSpPr txBox="1"/>
            <p:nvPr/>
          </p:nvSpPr>
          <p:spPr>
            <a:xfrm>
              <a:off x="90847" y="0"/>
              <a:ext cx="1210622" cy="624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Feature Extractor</a:t>
              </a:r>
            </a:p>
          </p:txBody>
        </p:sp>
      </p:grpSp>
      <p:grpSp>
        <p:nvGrpSpPr>
          <p:cNvPr id="186" name="Flowchart: Alternate Process 23"/>
          <p:cNvGrpSpPr/>
          <p:nvPr/>
        </p:nvGrpSpPr>
        <p:grpSpPr>
          <a:xfrm>
            <a:off x="9947261" y="4082246"/>
            <a:ext cx="908484" cy="541538"/>
            <a:chOff x="0" y="0"/>
            <a:chExt cx="908483" cy="541537"/>
          </a:xfrm>
        </p:grpSpPr>
        <p:sp>
          <p:nvSpPr>
            <p:cNvPr id="184" name="Shape"/>
            <p:cNvSpPr/>
            <p:nvPr/>
          </p:nvSpPr>
          <p:spPr>
            <a:xfrm>
              <a:off x="-1" y="-1"/>
              <a:ext cx="908485" cy="54153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61" y="0"/>
                    <a:pt x="2146" y="0"/>
                  </a:cubicBezTo>
                  <a:lnTo>
                    <a:pt x="19454" y="0"/>
                  </a:lnTo>
                  <a:cubicBezTo>
                    <a:pt x="20639" y="0"/>
                    <a:pt x="21600" y="1612"/>
                    <a:pt x="21600" y="3600"/>
                  </a:cubicBezTo>
                  <a:lnTo>
                    <a:pt x="21600" y="18000"/>
                  </a:lnTo>
                  <a:cubicBezTo>
                    <a:pt x="21600" y="19988"/>
                    <a:pt x="20639" y="21600"/>
                    <a:pt x="19454" y="21600"/>
                  </a:cubicBezTo>
                  <a:lnTo>
                    <a:pt x="2146" y="21600"/>
                  </a:lnTo>
                  <a:cubicBezTo>
                    <a:pt x="961" y="21600"/>
                    <a:pt x="0" y="19988"/>
                    <a:pt x="0" y="18000"/>
                  </a:cubicBezTo>
                  <a:close/>
                </a:path>
              </a:pathLst>
            </a:cu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5" name="MLA"/>
            <p:cNvSpPr txBox="1"/>
            <p:nvPr/>
          </p:nvSpPr>
          <p:spPr>
            <a:xfrm>
              <a:off x="90848" y="91698"/>
              <a:ext cx="726787"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MLA</a:t>
              </a:r>
            </a:p>
          </p:txBody>
        </p:sp>
      </p:grpSp>
      <p:grpSp>
        <p:nvGrpSpPr>
          <p:cNvPr id="189" name="Flowchart: Alternate Process 45"/>
          <p:cNvGrpSpPr/>
          <p:nvPr/>
        </p:nvGrpSpPr>
        <p:grpSpPr>
          <a:xfrm>
            <a:off x="7020296" y="4638545"/>
            <a:ext cx="1455381" cy="891541"/>
            <a:chOff x="0" y="0"/>
            <a:chExt cx="1455380" cy="891539"/>
          </a:xfrm>
        </p:grpSpPr>
        <p:sp>
          <p:nvSpPr>
            <p:cNvPr id="187" name="Shape"/>
            <p:cNvSpPr/>
            <p:nvPr/>
          </p:nvSpPr>
          <p:spPr>
            <a:xfrm>
              <a:off x="0" y="12612"/>
              <a:ext cx="1455381" cy="86631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59" y="0"/>
                    <a:pt x="2143" y="0"/>
                  </a:cubicBezTo>
                  <a:lnTo>
                    <a:pt x="19457" y="0"/>
                  </a:lnTo>
                  <a:cubicBezTo>
                    <a:pt x="20641" y="0"/>
                    <a:pt x="21600" y="1612"/>
                    <a:pt x="21600" y="3600"/>
                  </a:cubicBezTo>
                  <a:lnTo>
                    <a:pt x="21600" y="18000"/>
                  </a:lnTo>
                  <a:cubicBezTo>
                    <a:pt x="21600" y="19988"/>
                    <a:pt x="20641" y="21600"/>
                    <a:pt x="19457" y="21600"/>
                  </a:cubicBezTo>
                  <a:lnTo>
                    <a:pt x="2143" y="21600"/>
                  </a:lnTo>
                  <a:cubicBezTo>
                    <a:pt x="959" y="21600"/>
                    <a:pt x="0" y="19988"/>
                    <a:pt x="0" y="18000"/>
                  </a:cubicBezTo>
                  <a:close/>
                </a:path>
              </a:pathLst>
            </a:cu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8" name="Recommend-ation List"/>
            <p:cNvSpPr txBox="1"/>
            <p:nvPr/>
          </p:nvSpPr>
          <p:spPr>
            <a:xfrm>
              <a:off x="117913" y="0"/>
              <a:ext cx="1219555" cy="891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Recommend-ation List</a:t>
              </a:r>
            </a:p>
          </p:txBody>
        </p:sp>
      </p:grpSp>
      <p:sp>
        <p:nvSpPr>
          <p:cNvPr id="190" name="Straight Arrow Connector 50"/>
          <p:cNvSpPr/>
          <p:nvPr/>
        </p:nvSpPr>
        <p:spPr>
          <a:xfrm>
            <a:off x="8394393" y="3327648"/>
            <a:ext cx="1" cy="145000"/>
          </a:xfrm>
          <a:prstGeom prst="line">
            <a:avLst/>
          </a:prstGeom>
          <a:ln w="6350">
            <a:solidFill>
              <a:schemeClr val="accent1"/>
            </a:solidFill>
            <a:miter/>
            <a:tailEnd type="triangle"/>
          </a:ln>
        </p:spPr>
        <p:txBody>
          <a:bodyPr lIns="45719" rIns="45719"/>
          <a:lstStyle/>
          <a:p>
            <a:endParaRPr/>
          </a:p>
        </p:txBody>
      </p:sp>
      <p:grpSp>
        <p:nvGrpSpPr>
          <p:cNvPr id="193" name="Oval 59"/>
          <p:cNvGrpSpPr/>
          <p:nvPr/>
        </p:nvGrpSpPr>
        <p:grpSpPr>
          <a:xfrm>
            <a:off x="3929121" y="2357021"/>
            <a:ext cx="1648281" cy="676919"/>
            <a:chOff x="0" y="0"/>
            <a:chExt cx="1648280" cy="676918"/>
          </a:xfrm>
        </p:grpSpPr>
        <p:sp>
          <p:nvSpPr>
            <p:cNvPr id="191" name="Oval"/>
            <p:cNvSpPr/>
            <p:nvPr/>
          </p:nvSpPr>
          <p:spPr>
            <a:xfrm>
              <a:off x="-1" y="-1"/>
              <a:ext cx="1648282" cy="676920"/>
            </a:xfrm>
            <a:prstGeom prst="ellipse">
              <a:avLst/>
            </a:pr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2" name="Clustered…"/>
            <p:cNvSpPr txBox="1"/>
            <p:nvPr/>
          </p:nvSpPr>
          <p:spPr>
            <a:xfrm>
              <a:off x="287105" y="26039"/>
              <a:ext cx="1074069" cy="624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a:solidFill>
                    <a:srgbClr val="FFFFFF"/>
                  </a:solidFill>
                </a:defRPr>
              </a:pPr>
              <a:r>
                <a:t>Clustered</a:t>
              </a:r>
            </a:p>
            <a:p>
              <a:pPr algn="ctr">
                <a:defRPr>
                  <a:solidFill>
                    <a:srgbClr val="FFFFFF"/>
                  </a:solidFill>
                </a:defRPr>
              </a:pPr>
              <a:r>
                <a:t>data</a:t>
              </a:r>
            </a:p>
          </p:txBody>
        </p:sp>
      </p:grpSp>
      <p:grpSp>
        <p:nvGrpSpPr>
          <p:cNvPr id="196" name="Oval 67"/>
          <p:cNvGrpSpPr/>
          <p:nvPr/>
        </p:nvGrpSpPr>
        <p:grpSpPr>
          <a:xfrm>
            <a:off x="3907926" y="4848835"/>
            <a:ext cx="1389361" cy="624841"/>
            <a:chOff x="0" y="0"/>
            <a:chExt cx="1389360" cy="624840"/>
          </a:xfrm>
        </p:grpSpPr>
        <p:sp>
          <p:nvSpPr>
            <p:cNvPr id="194" name="Oval"/>
            <p:cNvSpPr/>
            <p:nvPr/>
          </p:nvSpPr>
          <p:spPr>
            <a:xfrm>
              <a:off x="0" y="25005"/>
              <a:ext cx="1389361" cy="574831"/>
            </a:xfrm>
            <a:prstGeom prst="ellipse">
              <a:avLst/>
            </a:pr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5" name="Filtereddata"/>
            <p:cNvSpPr txBox="1"/>
            <p:nvPr/>
          </p:nvSpPr>
          <p:spPr>
            <a:xfrm>
              <a:off x="249187" y="0"/>
              <a:ext cx="890986" cy="624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Filtereddata</a:t>
              </a:r>
            </a:p>
          </p:txBody>
        </p:sp>
      </p:grpSp>
      <p:grpSp>
        <p:nvGrpSpPr>
          <p:cNvPr id="199" name="Oval 72"/>
          <p:cNvGrpSpPr/>
          <p:nvPr/>
        </p:nvGrpSpPr>
        <p:grpSpPr>
          <a:xfrm>
            <a:off x="5331797" y="5942489"/>
            <a:ext cx="2068487" cy="847817"/>
            <a:chOff x="0" y="0"/>
            <a:chExt cx="2068485" cy="847815"/>
          </a:xfrm>
        </p:grpSpPr>
        <p:sp>
          <p:nvSpPr>
            <p:cNvPr id="197" name="Oval"/>
            <p:cNvSpPr/>
            <p:nvPr/>
          </p:nvSpPr>
          <p:spPr>
            <a:xfrm>
              <a:off x="0" y="0"/>
              <a:ext cx="2068486" cy="847816"/>
            </a:xfrm>
            <a:prstGeom prst="ellipse">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8" name="User"/>
            <p:cNvSpPr txBox="1"/>
            <p:nvPr/>
          </p:nvSpPr>
          <p:spPr>
            <a:xfrm>
              <a:off x="348643" y="244838"/>
              <a:ext cx="1371200"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User </a:t>
              </a:r>
            </a:p>
          </p:txBody>
        </p:sp>
      </p:grpSp>
      <p:grpSp>
        <p:nvGrpSpPr>
          <p:cNvPr id="202" name="Flowchart: Alternate Process 73"/>
          <p:cNvGrpSpPr/>
          <p:nvPr/>
        </p:nvGrpSpPr>
        <p:grpSpPr>
          <a:xfrm>
            <a:off x="889240" y="2168375"/>
            <a:ext cx="1093441" cy="676919"/>
            <a:chOff x="0" y="0"/>
            <a:chExt cx="1093440" cy="676918"/>
          </a:xfrm>
        </p:grpSpPr>
        <p:sp>
          <p:nvSpPr>
            <p:cNvPr id="200" name="Shape"/>
            <p:cNvSpPr/>
            <p:nvPr/>
          </p:nvSpPr>
          <p:spPr>
            <a:xfrm>
              <a:off x="-1" y="-1"/>
              <a:ext cx="1093441" cy="67691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98" y="0"/>
                    <a:pt x="2229" y="0"/>
                  </a:cubicBezTo>
                  <a:lnTo>
                    <a:pt x="19371" y="0"/>
                  </a:lnTo>
                  <a:cubicBezTo>
                    <a:pt x="20602" y="0"/>
                    <a:pt x="21600" y="1612"/>
                    <a:pt x="21600" y="3600"/>
                  </a:cubicBezTo>
                  <a:lnTo>
                    <a:pt x="21600" y="18000"/>
                  </a:lnTo>
                  <a:cubicBezTo>
                    <a:pt x="21600" y="19988"/>
                    <a:pt x="20602" y="21600"/>
                    <a:pt x="19371" y="21600"/>
                  </a:cubicBezTo>
                  <a:lnTo>
                    <a:pt x="2229" y="21600"/>
                  </a:lnTo>
                  <a:cubicBezTo>
                    <a:pt x="998" y="21600"/>
                    <a:pt x="0" y="19988"/>
                    <a:pt x="0" y="18000"/>
                  </a:cubicBezTo>
                  <a:close/>
                </a:path>
              </a:pathLst>
            </a:cu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1" name="No of k…"/>
            <p:cNvSpPr txBox="1"/>
            <p:nvPr/>
          </p:nvSpPr>
          <p:spPr>
            <a:xfrm>
              <a:off x="102129" y="26038"/>
              <a:ext cx="889181" cy="624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a:solidFill>
                    <a:srgbClr val="FFFFFF"/>
                  </a:solidFill>
                </a:defRPr>
              </a:pPr>
              <a:r>
                <a:t>No of k </a:t>
              </a:r>
            </a:p>
            <a:p>
              <a:pPr algn="ctr">
                <a:defRPr>
                  <a:solidFill>
                    <a:srgbClr val="FFFFFF"/>
                  </a:solidFill>
                </a:defRPr>
              </a:pPr>
              <a:r>
                <a:t>clusters</a:t>
              </a:r>
            </a:p>
          </p:txBody>
        </p:sp>
      </p:grpSp>
      <p:grpSp>
        <p:nvGrpSpPr>
          <p:cNvPr id="205" name="Flowchart: Alternate Process 74"/>
          <p:cNvGrpSpPr/>
          <p:nvPr/>
        </p:nvGrpSpPr>
        <p:grpSpPr>
          <a:xfrm>
            <a:off x="788504" y="3057950"/>
            <a:ext cx="1346927" cy="891541"/>
            <a:chOff x="0" y="0"/>
            <a:chExt cx="1346925" cy="891539"/>
          </a:xfrm>
        </p:grpSpPr>
        <p:sp>
          <p:nvSpPr>
            <p:cNvPr id="203" name="Shape"/>
            <p:cNvSpPr/>
            <p:nvPr/>
          </p:nvSpPr>
          <p:spPr>
            <a:xfrm>
              <a:off x="0" y="24823"/>
              <a:ext cx="1346926" cy="84189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07" y="0"/>
                    <a:pt x="2250" y="0"/>
                  </a:cubicBezTo>
                  <a:lnTo>
                    <a:pt x="19350" y="0"/>
                  </a:lnTo>
                  <a:cubicBezTo>
                    <a:pt x="20593" y="0"/>
                    <a:pt x="21600" y="1612"/>
                    <a:pt x="21600" y="3600"/>
                  </a:cubicBezTo>
                  <a:lnTo>
                    <a:pt x="21600" y="18000"/>
                  </a:lnTo>
                  <a:cubicBezTo>
                    <a:pt x="21600" y="19988"/>
                    <a:pt x="20593" y="21600"/>
                    <a:pt x="19350" y="21600"/>
                  </a:cubicBezTo>
                  <a:lnTo>
                    <a:pt x="2250" y="21600"/>
                  </a:lnTo>
                  <a:cubicBezTo>
                    <a:pt x="1007" y="21600"/>
                    <a:pt x="0" y="19988"/>
                    <a:pt x="0" y="18000"/>
                  </a:cubicBezTo>
                  <a:close/>
                </a:path>
              </a:pathLst>
            </a:cu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4" name="Dist.  obj to centroid"/>
            <p:cNvSpPr txBox="1"/>
            <p:nvPr/>
          </p:nvSpPr>
          <p:spPr>
            <a:xfrm>
              <a:off x="115878" y="0"/>
              <a:ext cx="1115169" cy="891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Dist.  obj to centroid</a:t>
              </a:r>
            </a:p>
          </p:txBody>
        </p:sp>
      </p:grpSp>
      <p:grpSp>
        <p:nvGrpSpPr>
          <p:cNvPr id="208" name="Flowchart: Alternate Process 75"/>
          <p:cNvGrpSpPr/>
          <p:nvPr/>
        </p:nvGrpSpPr>
        <p:grpSpPr>
          <a:xfrm>
            <a:off x="797381" y="4354467"/>
            <a:ext cx="1277281" cy="891541"/>
            <a:chOff x="0" y="0"/>
            <a:chExt cx="1277279" cy="891539"/>
          </a:xfrm>
        </p:grpSpPr>
        <p:sp>
          <p:nvSpPr>
            <p:cNvPr id="206" name="Shape"/>
            <p:cNvSpPr/>
            <p:nvPr/>
          </p:nvSpPr>
          <p:spPr>
            <a:xfrm>
              <a:off x="0" y="24823"/>
              <a:ext cx="1277280" cy="84189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62" y="0"/>
                    <a:pt x="2373" y="0"/>
                  </a:cubicBezTo>
                  <a:lnTo>
                    <a:pt x="19227" y="0"/>
                  </a:lnTo>
                  <a:cubicBezTo>
                    <a:pt x="20538" y="0"/>
                    <a:pt x="21600" y="1612"/>
                    <a:pt x="21600" y="3600"/>
                  </a:cubicBezTo>
                  <a:lnTo>
                    <a:pt x="21600" y="18000"/>
                  </a:lnTo>
                  <a:cubicBezTo>
                    <a:pt x="21600" y="19988"/>
                    <a:pt x="20538" y="21600"/>
                    <a:pt x="19227" y="21600"/>
                  </a:cubicBezTo>
                  <a:lnTo>
                    <a:pt x="2373" y="21600"/>
                  </a:lnTo>
                  <a:cubicBezTo>
                    <a:pt x="1062" y="21600"/>
                    <a:pt x="0" y="19988"/>
                    <a:pt x="0" y="18000"/>
                  </a:cubicBezTo>
                  <a:close/>
                </a:path>
              </a:pathLst>
            </a:cu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7" name="Grouping…"/>
            <p:cNvSpPr txBox="1"/>
            <p:nvPr/>
          </p:nvSpPr>
          <p:spPr>
            <a:xfrm>
              <a:off x="115878" y="0"/>
              <a:ext cx="1045523" cy="891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a:solidFill>
                    <a:srgbClr val="FFFFFF"/>
                  </a:solidFill>
                </a:defRPr>
              </a:pPr>
              <a:r>
                <a:t>Grouping</a:t>
              </a:r>
            </a:p>
            <a:p>
              <a:pPr algn="ctr">
                <a:defRPr>
                  <a:solidFill>
                    <a:srgbClr val="FFFFFF"/>
                  </a:solidFill>
                </a:defRPr>
              </a:pPr>
              <a:r>
                <a:t>Based on  min dist.</a:t>
              </a:r>
            </a:p>
          </p:txBody>
        </p:sp>
      </p:grpSp>
      <p:sp>
        <p:nvSpPr>
          <p:cNvPr id="209" name="Straight Arrow Connector 77"/>
          <p:cNvSpPr/>
          <p:nvPr/>
        </p:nvSpPr>
        <p:spPr>
          <a:xfrm>
            <a:off x="1435960" y="2845292"/>
            <a:ext cx="1" cy="237482"/>
          </a:xfrm>
          <a:prstGeom prst="line">
            <a:avLst/>
          </a:prstGeom>
          <a:ln w="6350">
            <a:solidFill>
              <a:schemeClr val="accent4"/>
            </a:solidFill>
            <a:miter/>
            <a:tailEnd type="triangle"/>
          </a:ln>
        </p:spPr>
        <p:txBody>
          <a:bodyPr lIns="45719" rIns="45719"/>
          <a:lstStyle/>
          <a:p>
            <a:endParaRPr/>
          </a:p>
        </p:txBody>
      </p:sp>
      <p:sp>
        <p:nvSpPr>
          <p:cNvPr id="210" name="Straight Arrow Connector 80"/>
          <p:cNvSpPr/>
          <p:nvPr/>
        </p:nvSpPr>
        <p:spPr>
          <a:xfrm>
            <a:off x="1433737" y="3952223"/>
            <a:ext cx="2285" cy="427068"/>
          </a:xfrm>
          <a:prstGeom prst="line">
            <a:avLst/>
          </a:prstGeom>
          <a:ln w="6350">
            <a:solidFill>
              <a:schemeClr val="accent4"/>
            </a:solidFill>
            <a:miter/>
            <a:tailEnd type="triangle"/>
          </a:ln>
        </p:spPr>
        <p:txBody>
          <a:bodyPr lIns="45719" rIns="45719"/>
          <a:lstStyle/>
          <a:p>
            <a:endParaRPr/>
          </a:p>
        </p:txBody>
      </p:sp>
      <p:sp>
        <p:nvSpPr>
          <p:cNvPr id="211" name="Straight Arrow Connector 83"/>
          <p:cNvSpPr/>
          <p:nvPr/>
        </p:nvSpPr>
        <p:spPr>
          <a:xfrm>
            <a:off x="3142694" y="2695480"/>
            <a:ext cx="786427" cy="1"/>
          </a:xfrm>
          <a:prstGeom prst="line">
            <a:avLst/>
          </a:prstGeom>
          <a:ln w="6350">
            <a:solidFill>
              <a:schemeClr val="accent4"/>
            </a:solidFill>
            <a:miter/>
            <a:tailEnd type="triangle"/>
          </a:ln>
        </p:spPr>
        <p:txBody>
          <a:bodyPr lIns="45719" rIns="45719"/>
          <a:lstStyle/>
          <a:p>
            <a:endParaRPr/>
          </a:p>
        </p:txBody>
      </p:sp>
      <p:sp>
        <p:nvSpPr>
          <p:cNvPr id="212" name="Straight Connector 85"/>
          <p:cNvSpPr/>
          <p:nvPr/>
        </p:nvSpPr>
        <p:spPr>
          <a:xfrm flipH="1">
            <a:off x="3142694" y="2695480"/>
            <a:ext cx="1" cy="2099385"/>
          </a:xfrm>
          <a:prstGeom prst="line">
            <a:avLst/>
          </a:prstGeom>
          <a:ln w="6350">
            <a:solidFill>
              <a:srgbClr val="000000"/>
            </a:solidFill>
            <a:miter/>
          </a:ln>
        </p:spPr>
        <p:txBody>
          <a:bodyPr lIns="45719" rIns="45719"/>
          <a:lstStyle/>
          <a:p>
            <a:endParaRPr/>
          </a:p>
        </p:txBody>
      </p:sp>
      <p:sp>
        <p:nvSpPr>
          <p:cNvPr id="213" name="Straight Arrow Connector 87"/>
          <p:cNvSpPr/>
          <p:nvPr/>
        </p:nvSpPr>
        <p:spPr>
          <a:xfrm>
            <a:off x="2074659" y="4794863"/>
            <a:ext cx="1068037" cy="1"/>
          </a:xfrm>
          <a:prstGeom prst="line">
            <a:avLst/>
          </a:prstGeom>
          <a:ln w="6350">
            <a:solidFill>
              <a:schemeClr val="accent4"/>
            </a:solidFill>
            <a:miter/>
            <a:tailEnd type="triangle"/>
          </a:ln>
        </p:spPr>
        <p:txBody>
          <a:bodyPr lIns="45719" rIns="45719"/>
          <a:lstStyle/>
          <a:p>
            <a:endParaRPr/>
          </a:p>
        </p:txBody>
      </p:sp>
      <p:sp>
        <p:nvSpPr>
          <p:cNvPr id="214" name="Straight Arrow Connector 90"/>
          <p:cNvSpPr/>
          <p:nvPr/>
        </p:nvSpPr>
        <p:spPr>
          <a:xfrm flipV="1">
            <a:off x="6174149" y="2658860"/>
            <a:ext cx="791137" cy="36620"/>
          </a:xfrm>
          <a:prstGeom prst="line">
            <a:avLst/>
          </a:prstGeom>
          <a:ln w="6350">
            <a:solidFill>
              <a:schemeClr val="accent4"/>
            </a:solidFill>
            <a:miter/>
            <a:tailEnd type="triangle"/>
          </a:ln>
        </p:spPr>
        <p:txBody>
          <a:bodyPr lIns="45719" rIns="45719"/>
          <a:lstStyle/>
          <a:p>
            <a:endParaRPr/>
          </a:p>
        </p:txBody>
      </p:sp>
      <p:sp>
        <p:nvSpPr>
          <p:cNvPr id="215" name="Straight Connector 92"/>
          <p:cNvSpPr/>
          <p:nvPr/>
        </p:nvSpPr>
        <p:spPr>
          <a:xfrm>
            <a:off x="6174149" y="2760954"/>
            <a:ext cx="18023" cy="2400301"/>
          </a:xfrm>
          <a:prstGeom prst="line">
            <a:avLst/>
          </a:prstGeom>
          <a:ln w="6350">
            <a:solidFill>
              <a:srgbClr val="000000"/>
            </a:solidFill>
            <a:miter/>
          </a:ln>
        </p:spPr>
        <p:txBody>
          <a:bodyPr lIns="45719" rIns="45719"/>
          <a:lstStyle/>
          <a:p>
            <a:endParaRPr/>
          </a:p>
        </p:txBody>
      </p:sp>
      <p:sp>
        <p:nvSpPr>
          <p:cNvPr id="216" name="Straight Arrow Connector 93"/>
          <p:cNvSpPr/>
          <p:nvPr/>
        </p:nvSpPr>
        <p:spPr>
          <a:xfrm>
            <a:off x="5577399" y="5161255"/>
            <a:ext cx="614772" cy="1"/>
          </a:xfrm>
          <a:prstGeom prst="line">
            <a:avLst/>
          </a:prstGeom>
          <a:ln w="6350">
            <a:solidFill>
              <a:schemeClr val="accent4"/>
            </a:solidFill>
            <a:miter/>
            <a:tailEnd type="triangle"/>
          </a:ln>
        </p:spPr>
        <p:txBody>
          <a:bodyPr lIns="45719" rIns="45719"/>
          <a:lstStyle/>
          <a:p>
            <a:endParaRPr/>
          </a:p>
        </p:txBody>
      </p:sp>
      <p:sp>
        <p:nvSpPr>
          <p:cNvPr id="217" name="Straight Arrow Connector 96"/>
          <p:cNvSpPr/>
          <p:nvPr/>
        </p:nvSpPr>
        <p:spPr>
          <a:xfrm>
            <a:off x="8475675" y="5084314"/>
            <a:ext cx="703836" cy="1"/>
          </a:xfrm>
          <a:prstGeom prst="line">
            <a:avLst/>
          </a:prstGeom>
          <a:ln w="6350">
            <a:solidFill>
              <a:schemeClr val="accent4"/>
            </a:solidFill>
            <a:miter/>
            <a:tailEnd type="triangle"/>
          </a:ln>
        </p:spPr>
        <p:txBody>
          <a:bodyPr lIns="45719" rIns="45719"/>
          <a:lstStyle/>
          <a:p>
            <a:endParaRPr/>
          </a:p>
        </p:txBody>
      </p:sp>
      <p:sp>
        <p:nvSpPr>
          <p:cNvPr id="218" name="Straight Arrow Connector 98"/>
          <p:cNvSpPr/>
          <p:nvPr/>
        </p:nvSpPr>
        <p:spPr>
          <a:xfrm>
            <a:off x="9179511" y="2388092"/>
            <a:ext cx="667300" cy="12520"/>
          </a:xfrm>
          <a:prstGeom prst="line">
            <a:avLst/>
          </a:prstGeom>
          <a:ln w="6350">
            <a:solidFill>
              <a:schemeClr val="accent4"/>
            </a:solidFill>
            <a:miter/>
            <a:tailEnd type="triangle"/>
          </a:ln>
        </p:spPr>
        <p:txBody>
          <a:bodyPr lIns="45719" rIns="45719"/>
          <a:lstStyle/>
          <a:p>
            <a:endParaRPr/>
          </a:p>
        </p:txBody>
      </p:sp>
      <p:sp>
        <p:nvSpPr>
          <p:cNvPr id="219" name="Straight Connector 100"/>
          <p:cNvSpPr/>
          <p:nvPr/>
        </p:nvSpPr>
        <p:spPr>
          <a:xfrm>
            <a:off x="9179511" y="2391786"/>
            <a:ext cx="1" cy="2692529"/>
          </a:xfrm>
          <a:prstGeom prst="line">
            <a:avLst/>
          </a:prstGeom>
          <a:ln w="6350">
            <a:solidFill>
              <a:srgbClr val="000000"/>
            </a:solidFill>
            <a:miter/>
          </a:ln>
        </p:spPr>
        <p:txBody>
          <a:bodyPr lIns="45719" rIns="45719"/>
          <a:lstStyle/>
          <a:p>
            <a:endParaRPr/>
          </a:p>
        </p:txBody>
      </p:sp>
      <p:sp>
        <p:nvSpPr>
          <p:cNvPr id="220" name="Straight Arrow Connector 19"/>
          <p:cNvSpPr/>
          <p:nvPr/>
        </p:nvSpPr>
        <p:spPr>
          <a:xfrm>
            <a:off x="10301051" y="4677790"/>
            <a:ext cx="30696" cy="1689718"/>
          </a:xfrm>
          <a:prstGeom prst="line">
            <a:avLst/>
          </a:prstGeom>
          <a:ln w="6350">
            <a:solidFill>
              <a:schemeClr val="accent2"/>
            </a:solidFill>
            <a:miter/>
            <a:tailEnd type="triangle"/>
          </a:ln>
        </p:spPr>
        <p:txBody>
          <a:bodyPr lIns="45719" rIns="45719"/>
          <a:lstStyle/>
          <a:p>
            <a:endParaRPr/>
          </a:p>
        </p:txBody>
      </p:sp>
      <p:sp>
        <p:nvSpPr>
          <p:cNvPr id="221" name="Straight Arrow Connector 24"/>
          <p:cNvSpPr/>
          <p:nvPr/>
        </p:nvSpPr>
        <p:spPr>
          <a:xfrm flipH="1">
            <a:off x="7400283" y="6367507"/>
            <a:ext cx="2931463" cy="6662"/>
          </a:xfrm>
          <a:prstGeom prst="line">
            <a:avLst/>
          </a:prstGeom>
          <a:ln w="6350">
            <a:solidFill>
              <a:schemeClr val="accent4"/>
            </a:solidFill>
            <a:miter/>
            <a:tailEnd type="triangle"/>
          </a:ln>
        </p:spPr>
        <p:txBody>
          <a:bodyPr lIns="45719" rIns="45719"/>
          <a:lstStyle/>
          <a:p>
            <a:endParaRPr/>
          </a:p>
        </p:txBody>
      </p:sp>
      <p:sp>
        <p:nvSpPr>
          <p:cNvPr id="222" name="TextBox 26"/>
          <p:cNvSpPr txBox="1"/>
          <p:nvPr/>
        </p:nvSpPr>
        <p:spPr>
          <a:xfrm>
            <a:off x="8186543" y="6090082"/>
            <a:ext cx="2340663"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Recommendations</a:t>
            </a:r>
          </a:p>
        </p:txBody>
      </p:sp>
      <p:grpSp>
        <p:nvGrpSpPr>
          <p:cNvPr id="225" name="Oval 70"/>
          <p:cNvGrpSpPr/>
          <p:nvPr/>
        </p:nvGrpSpPr>
        <p:grpSpPr>
          <a:xfrm>
            <a:off x="0" y="0"/>
            <a:ext cx="2068486" cy="847816"/>
            <a:chOff x="0" y="0"/>
            <a:chExt cx="2068485" cy="847815"/>
          </a:xfrm>
        </p:grpSpPr>
        <p:sp>
          <p:nvSpPr>
            <p:cNvPr id="223" name="Oval"/>
            <p:cNvSpPr/>
            <p:nvPr/>
          </p:nvSpPr>
          <p:spPr>
            <a:xfrm>
              <a:off x="0" y="0"/>
              <a:ext cx="2068486" cy="847816"/>
            </a:xfrm>
            <a:prstGeom prst="ellipse">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24" name="User Profile"/>
            <p:cNvSpPr txBox="1"/>
            <p:nvPr/>
          </p:nvSpPr>
          <p:spPr>
            <a:xfrm>
              <a:off x="348643" y="244838"/>
              <a:ext cx="1371200"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User Profile  </a:t>
              </a:r>
            </a:p>
          </p:txBody>
        </p:sp>
      </p:grpSp>
      <p:sp>
        <p:nvSpPr>
          <p:cNvPr id="226" name="Straight Arrow Connector 36"/>
          <p:cNvSpPr/>
          <p:nvPr/>
        </p:nvSpPr>
        <p:spPr>
          <a:xfrm flipH="1">
            <a:off x="1034242" y="847816"/>
            <a:ext cx="1" cy="636975"/>
          </a:xfrm>
          <a:prstGeom prst="line">
            <a:avLst/>
          </a:prstGeom>
          <a:ln w="6350">
            <a:solidFill>
              <a:schemeClr val="accent4"/>
            </a:solidFill>
            <a:miter/>
            <a:tailEnd type="triangle"/>
          </a:ln>
        </p:spPr>
        <p:txBody>
          <a:bodyPr lIns="45719" rIns="45719"/>
          <a:lstStyle/>
          <a:p>
            <a:endParaRPr/>
          </a:p>
        </p:txBody>
      </p:sp>
      <p:sp>
        <p:nvSpPr>
          <p:cNvPr id="227" name="TextBox 37"/>
          <p:cNvSpPr txBox="1"/>
          <p:nvPr/>
        </p:nvSpPr>
        <p:spPr>
          <a:xfrm>
            <a:off x="3878288" y="1497555"/>
            <a:ext cx="1797649" cy="675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solidFill>
                  <a:srgbClr val="FFFFFF"/>
                </a:solidFill>
              </a:defRPr>
            </a:pPr>
            <a:r>
              <a:t>Prediction</a:t>
            </a:r>
            <a:r>
              <a:rPr>
                <a:solidFill>
                  <a:srgbClr val="000000"/>
                </a:solidFill>
              </a:rPr>
              <a:t> </a:t>
            </a:r>
            <a:r>
              <a:t>algo 1.0.</a:t>
            </a:r>
          </a:p>
        </p:txBody>
      </p:sp>
      <p:sp>
        <p:nvSpPr>
          <p:cNvPr id="228" name="TextBox 38"/>
          <p:cNvSpPr txBox="1"/>
          <p:nvPr/>
        </p:nvSpPr>
        <p:spPr>
          <a:xfrm>
            <a:off x="6903902" y="1555444"/>
            <a:ext cx="1781749" cy="967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solidFill>
                  <a:srgbClr val="FFFFFF"/>
                </a:solidFill>
              </a:defRPr>
            </a:pPr>
            <a:r>
              <a:t>Prediction  algo.</a:t>
            </a:r>
          </a:p>
          <a:p>
            <a:pPr>
              <a:defRPr sz="2000">
                <a:solidFill>
                  <a:srgbClr val="FFFFFF"/>
                </a:solidFill>
              </a:defRPr>
            </a:pPr>
            <a:r>
              <a:t>1.1</a:t>
            </a:r>
          </a:p>
        </p:txBody>
      </p:sp>
      <p:sp>
        <p:nvSpPr>
          <p:cNvPr id="229" name="TextBox 40"/>
          <p:cNvSpPr txBox="1"/>
          <p:nvPr/>
        </p:nvSpPr>
        <p:spPr>
          <a:xfrm>
            <a:off x="9381598" y="1553657"/>
            <a:ext cx="2533395" cy="65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FFFFFF"/>
                </a:solidFill>
              </a:defRPr>
            </a:pPr>
            <a:r>
              <a:t>Association rule  </a:t>
            </a:r>
            <a:r>
              <a:rPr sz="2000"/>
              <a:t>mining</a:t>
            </a:r>
          </a:p>
        </p:txBody>
      </p:sp>
      <p:sp>
        <p:nvSpPr>
          <p:cNvPr id="230" name="Straight Arrow Connector 7"/>
          <p:cNvSpPr/>
          <p:nvPr/>
        </p:nvSpPr>
        <p:spPr>
          <a:xfrm>
            <a:off x="4722919" y="3082774"/>
            <a:ext cx="1" cy="420947"/>
          </a:xfrm>
          <a:prstGeom prst="line">
            <a:avLst/>
          </a:prstGeom>
          <a:ln w="6350">
            <a:solidFill>
              <a:schemeClr val="accent4"/>
            </a:solidFill>
            <a:miter/>
            <a:tailEnd type="triangle"/>
          </a:ln>
        </p:spPr>
        <p:txBody>
          <a:bodyPr lIns="45719" rIns="45719"/>
          <a:lstStyle/>
          <a:p>
            <a:endParaRPr/>
          </a:p>
        </p:txBody>
      </p:sp>
      <p:grpSp>
        <p:nvGrpSpPr>
          <p:cNvPr id="233" name="Oval 9"/>
          <p:cNvGrpSpPr/>
          <p:nvPr/>
        </p:nvGrpSpPr>
        <p:grpSpPr>
          <a:xfrm>
            <a:off x="3768395" y="3533598"/>
            <a:ext cx="1648281" cy="891541"/>
            <a:chOff x="0" y="0"/>
            <a:chExt cx="1648280" cy="891539"/>
          </a:xfrm>
        </p:grpSpPr>
        <p:sp>
          <p:nvSpPr>
            <p:cNvPr id="231" name="Oval"/>
            <p:cNvSpPr/>
            <p:nvPr/>
          </p:nvSpPr>
          <p:spPr>
            <a:xfrm>
              <a:off x="0" y="2257"/>
              <a:ext cx="1648281" cy="887027"/>
            </a:xfrm>
            <a:prstGeom prst="ellipse">
              <a:avLst/>
            </a:pr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2" name="Categori-zation of data"/>
            <p:cNvSpPr txBox="1"/>
            <p:nvPr/>
          </p:nvSpPr>
          <p:spPr>
            <a:xfrm>
              <a:off x="287104" y="0"/>
              <a:ext cx="1074072" cy="891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Categori-zation of data</a:t>
              </a:r>
            </a:p>
          </p:txBody>
        </p:sp>
      </p:grpSp>
      <p:sp>
        <p:nvSpPr>
          <p:cNvPr id="234" name="Straight Arrow Connector 17"/>
          <p:cNvSpPr/>
          <p:nvPr/>
        </p:nvSpPr>
        <p:spPr>
          <a:xfrm>
            <a:off x="4702119" y="4481740"/>
            <a:ext cx="1" cy="392102"/>
          </a:xfrm>
          <a:prstGeom prst="line">
            <a:avLst/>
          </a:prstGeom>
          <a:ln w="6350">
            <a:solidFill>
              <a:schemeClr val="accent4"/>
            </a:solidFill>
            <a:miter/>
            <a:tailEnd type="triangle"/>
          </a:ln>
        </p:spPr>
        <p:txBody>
          <a:bodyPr lIns="45719" rIns="45719"/>
          <a:lstStyle/>
          <a:p>
            <a:endParaRPr/>
          </a:p>
        </p:txBody>
      </p:sp>
      <p:grpSp>
        <p:nvGrpSpPr>
          <p:cNvPr id="237" name="Oval 34"/>
          <p:cNvGrpSpPr/>
          <p:nvPr/>
        </p:nvGrpSpPr>
        <p:grpSpPr>
          <a:xfrm>
            <a:off x="6965284" y="2191357"/>
            <a:ext cx="1867081" cy="935007"/>
            <a:chOff x="0" y="0"/>
            <a:chExt cx="1867080" cy="935006"/>
          </a:xfrm>
        </p:grpSpPr>
        <p:sp>
          <p:nvSpPr>
            <p:cNvPr id="235" name="Oval"/>
            <p:cNvSpPr/>
            <p:nvPr/>
          </p:nvSpPr>
          <p:spPr>
            <a:xfrm>
              <a:off x="-1" y="-1"/>
              <a:ext cx="1867082" cy="935008"/>
            </a:xfrm>
            <a:prstGeom prst="ellipse">
              <a:avLst/>
            </a:pr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6" name="Extract  Association Rules"/>
            <p:cNvSpPr txBox="1"/>
            <p:nvPr/>
          </p:nvSpPr>
          <p:spPr>
            <a:xfrm>
              <a:off x="319146" y="21733"/>
              <a:ext cx="1228787" cy="891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Extract  Association Rules</a:t>
              </a:r>
            </a:p>
          </p:txBody>
        </p:sp>
      </p:grpSp>
      <p:sp>
        <p:nvSpPr>
          <p:cNvPr id="238" name="Straight Arrow Connector 60"/>
          <p:cNvSpPr/>
          <p:nvPr/>
        </p:nvSpPr>
        <p:spPr>
          <a:xfrm>
            <a:off x="7908520" y="3120026"/>
            <a:ext cx="1" cy="383696"/>
          </a:xfrm>
          <a:prstGeom prst="line">
            <a:avLst/>
          </a:prstGeom>
          <a:ln w="6350">
            <a:solidFill>
              <a:schemeClr val="accent4"/>
            </a:solidFill>
            <a:miter/>
            <a:tailEnd type="triangle"/>
          </a:ln>
        </p:spPr>
        <p:txBody>
          <a:bodyPr lIns="45719" rIns="45719"/>
          <a:lstStyle/>
          <a:p>
            <a:endParaRPr/>
          </a:p>
        </p:txBody>
      </p:sp>
      <p:grpSp>
        <p:nvGrpSpPr>
          <p:cNvPr id="241" name="Oval 65"/>
          <p:cNvGrpSpPr/>
          <p:nvPr/>
        </p:nvGrpSpPr>
        <p:grpSpPr>
          <a:xfrm>
            <a:off x="7030139" y="3359426"/>
            <a:ext cx="1766329" cy="1158241"/>
            <a:chOff x="0" y="0"/>
            <a:chExt cx="1766327" cy="1158239"/>
          </a:xfrm>
        </p:grpSpPr>
        <p:sp>
          <p:nvSpPr>
            <p:cNvPr id="239" name="Oval"/>
            <p:cNvSpPr/>
            <p:nvPr/>
          </p:nvSpPr>
          <p:spPr>
            <a:xfrm>
              <a:off x="0" y="138376"/>
              <a:ext cx="1766328" cy="881489"/>
            </a:xfrm>
            <a:prstGeom prst="ellipse">
              <a:avLst/>
            </a:prstGeom>
            <a:solidFill>
              <a:schemeClr val="accent3"/>
            </a:solidFill>
            <a:ln w="12700" cap="flat">
              <a:solidFill>
                <a:srgbClr val="787878"/>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40" name="Predict  User’s preference"/>
            <p:cNvSpPr txBox="1"/>
            <p:nvPr/>
          </p:nvSpPr>
          <p:spPr>
            <a:xfrm>
              <a:off x="304392" y="0"/>
              <a:ext cx="1157542" cy="1158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Predict  User’s preference</a:t>
              </a:r>
            </a:p>
          </p:txBody>
        </p:sp>
      </p:grpSp>
      <p:sp>
        <p:nvSpPr>
          <p:cNvPr id="242" name="Straight Arrow Connector 76"/>
          <p:cNvSpPr/>
          <p:nvPr/>
        </p:nvSpPr>
        <p:spPr>
          <a:xfrm>
            <a:off x="7908520" y="4422880"/>
            <a:ext cx="1" cy="259350"/>
          </a:xfrm>
          <a:prstGeom prst="line">
            <a:avLst/>
          </a:prstGeom>
          <a:ln w="6350">
            <a:solidFill>
              <a:schemeClr val="accent4"/>
            </a:solidFill>
            <a:miter/>
            <a:tailEnd type="triangle"/>
          </a:ln>
        </p:spPr>
        <p:txBody>
          <a:bodyPr lIns="45719" rIns="45719"/>
          <a:lstStyle/>
          <a:p>
            <a:endParaRPr/>
          </a:p>
        </p:txBody>
      </p:sp>
      <p:sp>
        <p:nvSpPr>
          <p:cNvPr id="243" name="Straight Arrow Connector 91"/>
          <p:cNvSpPr/>
          <p:nvPr/>
        </p:nvSpPr>
        <p:spPr>
          <a:xfrm>
            <a:off x="10301051" y="3677939"/>
            <a:ext cx="1" cy="404307"/>
          </a:xfrm>
          <a:prstGeom prst="line">
            <a:avLst/>
          </a:prstGeom>
          <a:ln w="6350">
            <a:solidFill>
              <a:schemeClr val="accent4"/>
            </a:solidFill>
            <a:miter/>
            <a:tailEnd type="triangle"/>
          </a:ln>
        </p:spPr>
        <p:txBody>
          <a:bodyPr lIns="45719" rIns="45719"/>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tle 1"/>
          <p:cNvSpPr txBox="1">
            <a:spLocks noGrp="1"/>
          </p:cNvSpPr>
          <p:nvPr>
            <p:ph type="title"/>
          </p:nvPr>
        </p:nvSpPr>
        <p:spPr>
          <a:xfrm>
            <a:off x="-1" y="0"/>
            <a:ext cx="12192001" cy="1331652"/>
          </a:xfrm>
          <a:prstGeom prst="rect">
            <a:avLst/>
          </a:prstGeom>
          <a:solidFill>
            <a:srgbClr val="F8CBAD"/>
          </a:solidFill>
          <a:ln w="38100">
            <a:solidFill>
              <a:srgbClr val="FFFFFF"/>
            </a:solidFill>
            <a:round/>
          </a:ln>
          <a:effectLst>
            <a:outerShdw blurRad="38100" dist="20000" dir="5400000" rotWithShape="0">
              <a:srgbClr val="000000">
                <a:alpha val="38000"/>
              </a:srgbClr>
            </a:outerShdw>
          </a:effectLst>
        </p:spPr>
        <p:txBody>
          <a:bodyPr/>
          <a:lstStyle/>
          <a:p>
            <a:pPr>
              <a:defRPr sz="4500">
                <a:solidFill>
                  <a:srgbClr val="FFFFFF"/>
                </a:solidFill>
              </a:defRPr>
            </a:pPr>
            <a:r>
              <a:t>                                      </a:t>
            </a:r>
            <a:r>
              <a:rPr>
                <a:solidFill>
                  <a:schemeClr val="accent1"/>
                </a:solidFill>
              </a:rPr>
              <a:t> Phase  1</a:t>
            </a:r>
          </a:p>
        </p:txBody>
      </p:sp>
      <p:sp>
        <p:nvSpPr>
          <p:cNvPr id="246" name="Content Placeholder 2"/>
          <p:cNvSpPr txBox="1">
            <a:spLocks noGrp="1"/>
          </p:cNvSpPr>
          <p:nvPr>
            <p:ph type="body" idx="1"/>
          </p:nvPr>
        </p:nvSpPr>
        <p:spPr>
          <a:xfrm>
            <a:off x="1065195" y="1541010"/>
            <a:ext cx="9258305" cy="4525967"/>
          </a:xfrm>
          <a:prstGeom prst="rect">
            <a:avLst/>
          </a:prstGeom>
        </p:spPr>
        <p:txBody>
          <a:bodyPr/>
          <a:lstStyle/>
          <a:p>
            <a:pPr>
              <a:lnSpc>
                <a:spcPct val="80000"/>
              </a:lnSpc>
              <a:defRPr sz="2600"/>
            </a:pPr>
            <a:endParaRPr/>
          </a:p>
          <a:p>
            <a:pPr algn="just">
              <a:lnSpc>
                <a:spcPct val="80000"/>
              </a:lnSpc>
              <a:defRPr sz="2600"/>
            </a:pPr>
            <a:r>
              <a:t>Cluster analysis or clustering is the task of grouping a set of objects in such a way that objects in the same group (called a cluster) are more similar (in some sense or another) to each other than to those in other groups (clusters).</a:t>
            </a:r>
          </a:p>
        </p:txBody>
      </p:sp>
      <p:sp>
        <p:nvSpPr>
          <p:cNvPr id="247" name="Slide Number Placeholder 5"/>
          <p:cNvSpPr txBox="1">
            <a:spLocks noGrp="1"/>
          </p:cNvSpPr>
          <p:nvPr>
            <p:ph type="sldNum" sz="quarter" idx="4294967295"/>
          </p:nvPr>
        </p:nvSpPr>
        <p:spPr>
          <a:xfrm>
            <a:off x="10461166" y="6404293"/>
            <a:ext cx="263982"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lide Number Placeholder 4"/>
          <p:cNvSpPr txBox="1">
            <a:spLocks noGrp="1"/>
          </p:cNvSpPr>
          <p:nvPr>
            <p:ph type="sldNum" sz="quarter" idx="4294967295"/>
          </p:nvPr>
        </p:nvSpPr>
        <p:spPr>
          <a:xfrm>
            <a:off x="10461166" y="6404293"/>
            <a:ext cx="263982"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250" name="Image" descr="Image"/>
          <p:cNvPicPr>
            <a:picLocks noChangeAspect="1"/>
          </p:cNvPicPr>
          <p:nvPr/>
        </p:nvPicPr>
        <p:blipFill>
          <a:blip r:embed="rId2"/>
          <a:stretch>
            <a:fillRect/>
          </a:stretch>
        </p:blipFill>
        <p:spPr>
          <a:xfrm>
            <a:off x="3118103" y="1164031"/>
            <a:ext cx="5810954" cy="3958285"/>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0" y="4500"/>
            <a:ext cx="12192000" cy="994299"/>
          </a:xfrm>
          <a:prstGeom prst="rect">
            <a:avLst/>
          </a:prstGeom>
          <a:solidFill>
            <a:srgbClr val="F8CBAD"/>
          </a:solidFill>
        </p:spPr>
        <p:txBody>
          <a:bodyPr/>
          <a:lstStyle>
            <a:lvl1pPr>
              <a:defRPr sz="3600">
                <a:solidFill>
                  <a:schemeClr val="accent1"/>
                </a:solidFill>
              </a:defRPr>
            </a:lvl1pPr>
          </a:lstStyle>
          <a:p>
            <a:r>
              <a:t>                                               Phase  2.1</a:t>
            </a:r>
          </a:p>
        </p:txBody>
      </p:sp>
      <p:pic>
        <p:nvPicPr>
          <p:cNvPr id="253" name="Picture Placeholder 6" descr="Picture Placeholder 6"/>
          <p:cNvPicPr>
            <a:picLocks noGrp="1" noChangeAspect="1"/>
          </p:cNvPicPr>
          <p:nvPr>
            <p:ph type="pic" idx="13"/>
          </p:nvPr>
        </p:nvPicPr>
        <p:blipFill>
          <a:blip r:embed="rId2"/>
          <a:srcRect l="7818" r="7818"/>
          <a:stretch>
            <a:fillRect/>
          </a:stretch>
        </p:blipFill>
        <p:spPr>
          <a:xfrm>
            <a:off x="3085462" y="1371600"/>
            <a:ext cx="6172202" cy="4114800"/>
          </a:xfrm>
          <a:prstGeom prst="rect">
            <a:avLst/>
          </a:prstGeom>
        </p:spPr>
      </p:pic>
      <p:sp>
        <p:nvSpPr>
          <p:cNvPr id="254" name="Slide Number Placeholder 5"/>
          <p:cNvSpPr txBox="1">
            <a:spLocks noGrp="1"/>
          </p:cNvSpPr>
          <p:nvPr>
            <p:ph type="sldNum" sz="quarter" idx="4294967295"/>
          </p:nvPr>
        </p:nvSpPr>
        <p:spPr>
          <a:xfrm>
            <a:off x="11089818" y="6404292"/>
            <a:ext cx="263982"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1" animBg="1" advAuto="0"/>
      <p:bldP spid="253" grpId="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lide Number Placeholder 4"/>
          <p:cNvSpPr txBox="1">
            <a:spLocks noGrp="1"/>
          </p:cNvSpPr>
          <p:nvPr>
            <p:ph type="sldNum" sz="quarter" idx="4294967295"/>
          </p:nvPr>
        </p:nvSpPr>
        <p:spPr>
          <a:xfrm>
            <a:off x="11089818" y="6404292"/>
            <a:ext cx="263982"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257" name="TextBox 8"/>
          <p:cNvSpPr txBox="1"/>
          <p:nvPr/>
        </p:nvSpPr>
        <p:spPr>
          <a:xfrm>
            <a:off x="1498282" y="935897"/>
            <a:ext cx="9481186" cy="428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600">
                <a:solidFill>
                  <a:srgbClr val="44546A"/>
                </a:solidFill>
              </a:defRPr>
            </a:pPr>
            <a:r>
              <a:t>There are 2 main types of memory-based collaborative                    filtering algorithms:   </a:t>
            </a:r>
          </a:p>
          <a:p>
            <a:pPr algn="just">
              <a:defRPr sz="2600">
                <a:solidFill>
                  <a:srgbClr val="44546A"/>
                </a:solidFill>
              </a:defRPr>
            </a:pPr>
            <a:endParaRPr/>
          </a:p>
          <a:p>
            <a:pPr marL="482202" indent="-482202" algn="just">
              <a:buSzPct val="100000"/>
              <a:buAutoNum type="arabicPeriod"/>
              <a:defRPr sz="2600">
                <a:solidFill>
                  <a:srgbClr val="FF0000"/>
                </a:solidFill>
              </a:defRPr>
            </a:pPr>
            <a:r>
              <a:t>User-User Collaborative Filtering </a:t>
            </a:r>
            <a:r>
              <a:rPr>
                <a:solidFill>
                  <a:srgbClr val="44546A"/>
                </a:solidFill>
              </a:rPr>
              <a:t>:  Here we find look alike users based on similarity and recommend movies which first user’s look-alike has chosen in past.</a:t>
            </a:r>
          </a:p>
          <a:p>
            <a:pPr algn="just">
              <a:defRPr sz="2600">
                <a:solidFill>
                  <a:srgbClr val="44546A"/>
                </a:solidFill>
              </a:defRPr>
            </a:pPr>
            <a:endParaRPr>
              <a:solidFill>
                <a:srgbClr val="44546A"/>
              </a:solidFill>
            </a:endParaRPr>
          </a:p>
          <a:p>
            <a:pPr marL="482202" indent="-482202" algn="just">
              <a:buSzPct val="100000"/>
              <a:buAutoNum type="arabicPeriod" startAt="2"/>
              <a:defRPr sz="2600">
                <a:solidFill>
                  <a:srgbClr val="FF0000"/>
                </a:solidFill>
              </a:defRPr>
            </a:pPr>
            <a:r>
              <a:t>Item-Item Collaborative Filtering</a:t>
            </a:r>
            <a:r>
              <a:rPr>
                <a:solidFill>
                  <a:srgbClr val="44546A"/>
                </a:solidFill>
              </a:rPr>
              <a:t>: It is quite similar to           previous algorithm, but instead of finding user’s </a:t>
            </a:r>
          </a:p>
          <a:p>
            <a:pPr algn="just">
              <a:defRPr sz="2600">
                <a:solidFill>
                  <a:srgbClr val="44546A"/>
                </a:solidFill>
              </a:defRPr>
            </a:pPr>
            <a:r>
              <a:t>     look-alike, we try finding movie’s look-alike.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7">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257">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257">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25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5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Picture 2" descr="Picture 2"/>
          <p:cNvPicPr>
            <a:picLocks noChangeAspect="1"/>
          </p:cNvPicPr>
          <p:nvPr/>
        </p:nvPicPr>
        <p:blipFill>
          <a:blip r:embed="rId2"/>
          <a:stretch>
            <a:fillRect/>
          </a:stretch>
        </p:blipFill>
        <p:spPr>
          <a:xfrm>
            <a:off x="2284521" y="2440341"/>
            <a:ext cx="2287343" cy="988659"/>
          </a:xfrm>
          <a:prstGeom prst="rect">
            <a:avLst/>
          </a:prstGeom>
          <a:ln w="12700">
            <a:miter lim="400000"/>
          </a:ln>
        </p:spPr>
      </p:pic>
      <p:grpSp>
        <p:nvGrpSpPr>
          <p:cNvPr id="262" name="Rectangle: Rounded Corners 3"/>
          <p:cNvGrpSpPr/>
          <p:nvPr/>
        </p:nvGrpSpPr>
        <p:grpSpPr>
          <a:xfrm>
            <a:off x="2396969" y="1092119"/>
            <a:ext cx="2186868" cy="891541"/>
            <a:chOff x="0" y="0"/>
            <a:chExt cx="2186866" cy="891539"/>
          </a:xfrm>
        </p:grpSpPr>
        <p:sp>
          <p:nvSpPr>
            <p:cNvPr id="260" name="Rounded Rectangle"/>
            <p:cNvSpPr/>
            <p:nvPr/>
          </p:nvSpPr>
          <p:spPr>
            <a:xfrm>
              <a:off x="0" y="64030"/>
              <a:ext cx="2186867" cy="763480"/>
            </a:xfrm>
            <a:prstGeom prst="roundRect">
              <a:avLst>
                <a:gd name="adj" fmla="val 16667"/>
              </a:avLst>
            </a:prstGeom>
            <a:solidFill>
              <a:schemeClr val="accent2"/>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1" name="User -user collaborative filtering"/>
            <p:cNvSpPr txBox="1"/>
            <p:nvPr/>
          </p:nvSpPr>
          <p:spPr>
            <a:xfrm>
              <a:off x="82990" y="0"/>
              <a:ext cx="2020887" cy="891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User -user collaborative filtering</a:t>
              </a:r>
            </a:p>
          </p:txBody>
        </p:sp>
      </p:grpSp>
      <p:sp>
        <p:nvSpPr>
          <p:cNvPr id="263" name="Rectangle 4"/>
          <p:cNvSpPr txBox="1"/>
          <p:nvPr/>
        </p:nvSpPr>
        <p:spPr>
          <a:xfrm>
            <a:off x="3697402" y="4476705"/>
            <a:ext cx="6004561" cy="92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buSzPct val="100000"/>
              <a:buFont typeface="Arial"/>
              <a:buChar char="•"/>
              <a:defRPr i="1">
                <a:solidFill>
                  <a:srgbClr val="595858"/>
                </a:solidFill>
                <a:latin typeface="roboto"/>
                <a:ea typeface="roboto"/>
                <a:cs typeface="roboto"/>
                <a:sym typeface="roboto"/>
              </a:defRPr>
            </a:pPr>
            <a:r>
              <a:t>Pu,i</a:t>
            </a:r>
            <a:r>
              <a:rPr i="0"/>
              <a:t> is the prediction of an item</a:t>
            </a:r>
          </a:p>
          <a:p>
            <a:pPr>
              <a:buSzPct val="100000"/>
              <a:buFont typeface="Arial"/>
              <a:buChar char="•"/>
              <a:defRPr i="1">
                <a:solidFill>
                  <a:srgbClr val="595858"/>
                </a:solidFill>
                <a:latin typeface="roboto"/>
                <a:ea typeface="roboto"/>
                <a:cs typeface="roboto"/>
                <a:sym typeface="roboto"/>
              </a:defRPr>
            </a:pPr>
            <a:r>
              <a:t>Rv,i</a:t>
            </a:r>
            <a:r>
              <a:rPr i="0"/>
              <a:t> is the rating given by a user </a:t>
            </a:r>
            <a:r>
              <a:t>v</a:t>
            </a:r>
            <a:r>
              <a:rPr i="0"/>
              <a:t> to a movie </a:t>
            </a:r>
            <a:r>
              <a:t>i</a:t>
            </a:r>
          </a:p>
          <a:p>
            <a:pPr>
              <a:buSzPct val="100000"/>
              <a:buFont typeface="Arial"/>
              <a:buChar char="•"/>
              <a:defRPr i="1">
                <a:solidFill>
                  <a:srgbClr val="595858"/>
                </a:solidFill>
                <a:latin typeface="roboto"/>
                <a:ea typeface="roboto"/>
                <a:cs typeface="roboto"/>
                <a:sym typeface="roboto"/>
              </a:defRPr>
            </a:pPr>
            <a:r>
              <a:t>Su,v</a:t>
            </a:r>
            <a:r>
              <a:rPr i="0"/>
              <a:t> is the similarity between users</a:t>
            </a:r>
          </a:p>
        </p:txBody>
      </p:sp>
      <p:grpSp>
        <p:nvGrpSpPr>
          <p:cNvPr id="266" name="Rectangle: Rounded Corners 5"/>
          <p:cNvGrpSpPr/>
          <p:nvPr/>
        </p:nvGrpSpPr>
        <p:grpSpPr>
          <a:xfrm>
            <a:off x="7608162" y="1092121"/>
            <a:ext cx="2077376" cy="891541"/>
            <a:chOff x="0" y="0"/>
            <a:chExt cx="2077374" cy="891539"/>
          </a:xfrm>
        </p:grpSpPr>
        <p:sp>
          <p:nvSpPr>
            <p:cNvPr id="264" name="Rounded Rectangle"/>
            <p:cNvSpPr/>
            <p:nvPr/>
          </p:nvSpPr>
          <p:spPr>
            <a:xfrm>
              <a:off x="0" y="64029"/>
              <a:ext cx="2077375" cy="763481"/>
            </a:xfrm>
            <a:prstGeom prst="roundRect">
              <a:avLst>
                <a:gd name="adj" fmla="val 16667"/>
              </a:avLst>
            </a:prstGeom>
            <a:solidFill>
              <a:schemeClr val="accent2"/>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5" name="Item –item  collaborative  filtering"/>
            <p:cNvSpPr txBox="1"/>
            <p:nvPr/>
          </p:nvSpPr>
          <p:spPr>
            <a:xfrm>
              <a:off x="82989" y="0"/>
              <a:ext cx="1911397" cy="891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Item –item  collaborative  filtering</a:t>
              </a:r>
            </a:p>
          </p:txBody>
        </p:sp>
      </p:grpSp>
      <p:pic>
        <p:nvPicPr>
          <p:cNvPr id="267" name="Picture 7" descr="Picture 7"/>
          <p:cNvPicPr>
            <a:picLocks noChangeAspect="1"/>
          </p:cNvPicPr>
          <p:nvPr/>
        </p:nvPicPr>
        <p:blipFill>
          <a:blip r:embed="rId3"/>
          <a:stretch>
            <a:fillRect/>
          </a:stretch>
        </p:blipFill>
        <p:spPr>
          <a:xfrm>
            <a:off x="7608162" y="2438537"/>
            <a:ext cx="1981201" cy="828445"/>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xfrm>
            <a:off x="0" y="-17091"/>
            <a:ext cx="12192000" cy="1296140"/>
          </a:xfrm>
          <a:prstGeom prst="rect">
            <a:avLst/>
          </a:prstGeom>
          <a:solidFill>
            <a:srgbClr val="F8CBAD"/>
          </a:solidFill>
          <a:ln w="19050">
            <a:solidFill>
              <a:srgbClr val="FFFFFF"/>
            </a:solidFill>
            <a:miter lim="800000"/>
          </a:ln>
        </p:spPr>
        <p:txBody>
          <a:bodyPr/>
          <a:lstStyle/>
          <a:p>
            <a:pPr>
              <a:defRPr>
                <a:solidFill>
                  <a:srgbClr val="FFFFFF"/>
                </a:solidFill>
                <a:latin typeface="+mn-lt"/>
                <a:ea typeface="+mn-ea"/>
                <a:cs typeface="+mn-cs"/>
                <a:sym typeface="Calibri"/>
              </a:defRPr>
            </a:pPr>
            <a:r>
              <a:t>                     </a:t>
            </a:r>
            <a:r>
              <a:rPr>
                <a:solidFill>
                  <a:schemeClr val="accent1"/>
                </a:solidFill>
              </a:rPr>
              <a:t>                Phase 2.2</a:t>
            </a:r>
          </a:p>
        </p:txBody>
      </p:sp>
      <p:sp>
        <p:nvSpPr>
          <p:cNvPr id="270" name="Content Placeholder 8"/>
          <p:cNvSpPr txBox="1">
            <a:spLocks noGrp="1"/>
          </p:cNvSpPr>
          <p:nvPr>
            <p:ph type="body" idx="1"/>
          </p:nvPr>
        </p:nvSpPr>
        <p:spPr>
          <a:xfrm>
            <a:off x="838200" y="1825625"/>
            <a:ext cx="10515600" cy="4351338"/>
          </a:xfrm>
          <a:prstGeom prst="rect">
            <a:avLst/>
          </a:prstGeom>
        </p:spPr>
        <p:txBody>
          <a:bodyPr/>
          <a:lstStyle/>
          <a:p>
            <a:pPr algn="just">
              <a:defRPr sz="2600"/>
            </a:pPr>
            <a:r>
              <a:t>Recommendation systems employ the past transactions of users and extract users’ interests to predict users’ preferences. </a:t>
            </a:r>
          </a:p>
          <a:p>
            <a:pPr algn="just">
              <a:defRPr sz="2600"/>
            </a:pPr>
            <a:r>
              <a:t>Past transactions constitute the user proﬁle,  Which may contain user demographics data (e.g. age, gender), feedback data (e.g. rating, click), context data (e.g. time and location), and resource features (e.g. keyword vector) </a:t>
            </a:r>
          </a:p>
          <a:p>
            <a:pPr algn="just">
              <a:defRPr sz="2600"/>
            </a:pPr>
            <a:r>
              <a:t>A recommender system helps users to ﬁnd interested resources. </a:t>
            </a:r>
          </a:p>
        </p:txBody>
      </p:sp>
      <p:sp>
        <p:nvSpPr>
          <p:cNvPr id="271" name="Slide Number Placeholder 5"/>
          <p:cNvSpPr txBox="1">
            <a:spLocks noGrp="1"/>
          </p:cNvSpPr>
          <p:nvPr>
            <p:ph type="sldNum" sz="quarter" idx="4294967295"/>
          </p:nvPr>
        </p:nvSpPr>
        <p:spPr>
          <a:xfrm>
            <a:off x="11089818" y="6404292"/>
            <a:ext cx="263982"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xfrm>
            <a:off x="0" y="-1"/>
            <a:ext cx="12192000" cy="912417"/>
          </a:xfrm>
          <a:prstGeom prst="rect">
            <a:avLst/>
          </a:prstGeom>
        </p:spPr>
        <p:txBody>
          <a:bodyPr/>
          <a:lstStyle/>
          <a:p>
            <a:r>
              <a:t>Contents of the Seminar</a:t>
            </a:r>
          </a:p>
        </p:txBody>
      </p:sp>
      <p:pic>
        <p:nvPicPr>
          <p:cNvPr id="274" name="Content Placeholder 5" descr="Content Placeholder 5"/>
          <p:cNvPicPr>
            <a:picLocks noChangeAspect="1"/>
          </p:cNvPicPr>
          <p:nvPr/>
        </p:nvPicPr>
        <p:blipFill>
          <a:blip r:embed="rId2"/>
          <a:stretch>
            <a:fillRect/>
          </a:stretch>
        </p:blipFill>
        <p:spPr>
          <a:xfrm>
            <a:off x="5002050" y="1143000"/>
            <a:ext cx="2187901" cy="4982767"/>
          </a:xfrm>
          <a:prstGeom prst="rect">
            <a:avLst/>
          </a:prstGeom>
          <a:ln w="12700">
            <a:miter lim="400000"/>
          </a:ln>
        </p:spPr>
      </p:pic>
      <p:sp>
        <p:nvSpPr>
          <p:cNvPr id="275" name="Slide Number Placeholder 4"/>
          <p:cNvSpPr txBox="1">
            <a:spLocks noGrp="1"/>
          </p:cNvSpPr>
          <p:nvPr>
            <p:ph type="sldNum" sz="quarter" idx="4294967295"/>
          </p:nvPr>
        </p:nvSpPr>
        <p:spPr>
          <a:xfrm>
            <a:off x="11089818" y="6404292"/>
            <a:ext cx="263982"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276" name="Title 1"/>
          <p:cNvSpPr txBox="1"/>
          <p:nvPr/>
        </p:nvSpPr>
        <p:spPr>
          <a:xfrm>
            <a:off x="0" y="2"/>
            <a:ext cx="12192000" cy="1003176"/>
          </a:xfrm>
          <a:prstGeom prst="rect">
            <a:avLst/>
          </a:prstGeom>
          <a:solidFill>
            <a:srgbClr val="F8CBAD"/>
          </a:solidFill>
          <a:ln w="1905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nSpc>
                <a:spcPct val="90000"/>
              </a:lnSpc>
              <a:defRPr sz="4400">
                <a:solidFill>
                  <a:schemeClr val="accent1"/>
                </a:solidFill>
                <a:latin typeface="Calibri Light"/>
                <a:ea typeface="Calibri Light"/>
                <a:cs typeface="Calibri Light"/>
                <a:sym typeface="Calibri Light"/>
              </a:defRPr>
            </a:lvl1pPr>
          </a:lstStyle>
          <a:p>
            <a:r>
              <a:t>                                       Working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txBox="1">
            <a:spLocks noGrp="1"/>
          </p:cNvSpPr>
          <p:nvPr>
            <p:ph type="title"/>
          </p:nvPr>
        </p:nvSpPr>
        <p:spPr>
          <a:xfrm>
            <a:off x="0" y="1"/>
            <a:ext cx="12192000" cy="1171851"/>
          </a:xfrm>
          <a:prstGeom prst="rect">
            <a:avLst/>
          </a:prstGeom>
          <a:solidFill>
            <a:srgbClr val="F8CBAD"/>
          </a:solidFill>
        </p:spPr>
        <p:txBody>
          <a:bodyPr>
            <a:normAutofit fontScale="90000"/>
          </a:bodyPr>
          <a:lstStyle/>
          <a:p>
            <a:pPr defTabSz="603504">
              <a:defRPr sz="2574">
                <a:solidFill>
                  <a:schemeClr val="accent1"/>
                </a:solidFill>
              </a:defRPr>
            </a:pPr>
            <a:r>
              <a:rPr dirty="0"/>
              <a:t>                                        </a:t>
            </a:r>
            <a:br>
              <a:rPr dirty="0"/>
            </a:br>
            <a:r>
              <a:rPr dirty="0"/>
              <a:t>                                         </a:t>
            </a:r>
            <a:r>
              <a:rPr lang="en-IN" dirty="0"/>
              <a:t>                                   </a:t>
            </a:r>
            <a:r>
              <a:rPr dirty="0"/>
              <a:t> </a:t>
            </a:r>
            <a:r>
              <a:rPr sz="4000" dirty="0"/>
              <a:t>Contents</a:t>
            </a:r>
            <a:br>
              <a:rPr dirty="0"/>
            </a:br>
            <a:endParaRPr dirty="0"/>
          </a:p>
        </p:txBody>
      </p:sp>
      <p:sp>
        <p:nvSpPr>
          <p:cNvPr id="98" name="Content Placeholder 2"/>
          <p:cNvSpPr txBox="1">
            <a:spLocks noGrp="1"/>
          </p:cNvSpPr>
          <p:nvPr>
            <p:ph type="body" idx="1"/>
          </p:nvPr>
        </p:nvSpPr>
        <p:spPr>
          <a:xfrm>
            <a:off x="838200" y="1825625"/>
            <a:ext cx="10515600" cy="4351338"/>
          </a:xfrm>
          <a:prstGeom prst="rect">
            <a:avLst/>
          </a:prstGeom>
        </p:spPr>
        <p:txBody>
          <a:bodyPr/>
          <a:lstStyle/>
          <a:p>
            <a:pPr marL="0" indent="0">
              <a:lnSpc>
                <a:spcPct val="81000"/>
              </a:lnSpc>
              <a:buSzTx/>
              <a:buNone/>
              <a:defRPr sz="2400"/>
            </a:pPr>
            <a:r>
              <a:t>1. Title</a:t>
            </a:r>
            <a:endParaRPr sz="2500"/>
          </a:p>
          <a:p>
            <a:pPr marL="0" indent="0">
              <a:lnSpc>
                <a:spcPct val="81000"/>
              </a:lnSpc>
              <a:buSzTx/>
              <a:buNone/>
              <a:defRPr sz="2400"/>
            </a:pPr>
            <a:r>
              <a:t>2. Purpose , Scope, Objectives</a:t>
            </a:r>
            <a:endParaRPr sz="2500"/>
          </a:p>
          <a:p>
            <a:pPr marL="0" indent="0">
              <a:lnSpc>
                <a:spcPct val="81000"/>
              </a:lnSpc>
              <a:buSzTx/>
              <a:buNone/>
              <a:defRPr sz="2400"/>
            </a:pPr>
            <a:r>
              <a:t>3. Abstract </a:t>
            </a:r>
            <a:endParaRPr sz="2500"/>
          </a:p>
          <a:p>
            <a:pPr marL="0" indent="0">
              <a:lnSpc>
                <a:spcPct val="81000"/>
              </a:lnSpc>
              <a:buSzTx/>
              <a:buNone/>
              <a:defRPr sz="2400"/>
            </a:pPr>
            <a:r>
              <a:t>4. Introduction (Architecture and High-level Design)</a:t>
            </a:r>
            <a:endParaRPr sz="2500"/>
          </a:p>
          <a:p>
            <a:pPr marL="0" indent="0">
              <a:lnSpc>
                <a:spcPct val="81000"/>
              </a:lnSpc>
              <a:buSzTx/>
              <a:buNone/>
              <a:defRPr sz="2400"/>
            </a:pPr>
            <a:r>
              <a:t>5. Literature Survey</a:t>
            </a:r>
            <a:endParaRPr sz="2500"/>
          </a:p>
          <a:p>
            <a:pPr marL="0" indent="0">
              <a:lnSpc>
                <a:spcPct val="81000"/>
              </a:lnSpc>
              <a:buSzTx/>
              <a:buNone/>
              <a:defRPr sz="2400"/>
            </a:pPr>
            <a:r>
              <a:t>6.Methodology</a:t>
            </a:r>
            <a:endParaRPr sz="2500"/>
          </a:p>
          <a:p>
            <a:pPr marL="0" indent="0">
              <a:lnSpc>
                <a:spcPct val="81000"/>
              </a:lnSpc>
              <a:buSzTx/>
              <a:buNone/>
              <a:defRPr sz="2400"/>
            </a:pPr>
            <a:r>
              <a:t>7.Design/algorithms/techniques used</a:t>
            </a:r>
            <a:endParaRPr sz="2500"/>
          </a:p>
          <a:p>
            <a:pPr marL="0" indent="0">
              <a:lnSpc>
                <a:spcPct val="81000"/>
              </a:lnSpc>
              <a:buSzTx/>
              <a:buNone/>
              <a:defRPr sz="2400"/>
            </a:pPr>
            <a:r>
              <a:t>8.Proposed System</a:t>
            </a:r>
            <a:endParaRPr sz="2500"/>
          </a:p>
          <a:p>
            <a:pPr marL="0" indent="0">
              <a:lnSpc>
                <a:spcPct val="81000"/>
              </a:lnSpc>
              <a:buSzTx/>
              <a:buNone/>
              <a:defRPr sz="2400"/>
            </a:pPr>
            <a:r>
              <a:t>6. References</a:t>
            </a:r>
            <a:endParaRPr sz="2500"/>
          </a:p>
          <a:p>
            <a:pPr marL="0" indent="0">
              <a:lnSpc>
                <a:spcPct val="81000"/>
              </a:lnSpc>
              <a:buSzTx/>
              <a:buNone/>
              <a:defRPr sz="2400"/>
            </a:pPr>
            <a:r>
              <a:t>7. Project Plan 1.0</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Footer Placeholder 3"/>
          <p:cNvSpPr txBox="1"/>
          <p:nvPr/>
        </p:nvSpPr>
        <p:spPr>
          <a:xfrm>
            <a:off x="4084319" y="6404292"/>
            <a:ext cx="4023362"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Project Title Goes here</a:t>
            </a:r>
          </a:p>
        </p:txBody>
      </p:sp>
      <p:sp>
        <p:nvSpPr>
          <p:cNvPr id="279" name="Content Placeholder 2"/>
          <p:cNvSpPr txBox="1">
            <a:spLocks noGrp="1"/>
          </p:cNvSpPr>
          <p:nvPr>
            <p:ph type="body" idx="1"/>
          </p:nvPr>
        </p:nvSpPr>
        <p:spPr>
          <a:xfrm>
            <a:off x="1284090" y="1251751"/>
            <a:ext cx="9441062" cy="5606250"/>
          </a:xfrm>
          <a:prstGeom prst="rect">
            <a:avLst/>
          </a:prstGeom>
        </p:spPr>
        <p:txBody>
          <a:bodyPr/>
          <a:lstStyle/>
          <a:p>
            <a:pPr algn="just">
              <a:defRPr sz="2600" b="1"/>
            </a:pPr>
            <a:r>
              <a:t>Emotion associated with Genre of Movie :</a:t>
            </a:r>
          </a:p>
          <a:p>
            <a:pPr algn="just">
              <a:defRPr sz="2600"/>
            </a:pPr>
            <a:r>
              <a:t>8 classes of emotion :</a:t>
            </a:r>
          </a:p>
          <a:p>
            <a:pPr algn="just">
              <a:defRPr sz="2600"/>
            </a:pPr>
            <a:r>
              <a:t> ‘Anger’, ‘Anticipation’, ‘Disgust’, ‘Fear’, ‘Joy’, ‘Sad’, ‘Surprise’, ‘Trust’.  </a:t>
            </a:r>
          </a:p>
          <a:p>
            <a:pPr algn="just">
              <a:defRPr sz="2600"/>
            </a:pPr>
            <a:r>
              <a:t> Corresponding movies are displayed for the emotion :</a:t>
            </a:r>
          </a:p>
        </p:txBody>
      </p:sp>
      <p:sp>
        <p:nvSpPr>
          <p:cNvPr id="280" name="Slide Number Placeholder 4"/>
          <p:cNvSpPr txBox="1">
            <a:spLocks noGrp="1"/>
          </p:cNvSpPr>
          <p:nvPr>
            <p:ph type="sldNum" sz="quarter" idx="4294967295"/>
          </p:nvPr>
        </p:nvSpPr>
        <p:spPr>
          <a:xfrm>
            <a:off x="11089818" y="6404292"/>
            <a:ext cx="263982"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281" name="Content Placeholder 1" descr="Content Placeholder 1"/>
          <p:cNvPicPr>
            <a:picLocks noChangeAspect="1"/>
          </p:cNvPicPr>
          <p:nvPr/>
        </p:nvPicPr>
        <p:blipFill>
          <a:blip r:embed="rId2"/>
          <a:stretch>
            <a:fillRect/>
          </a:stretch>
        </p:blipFill>
        <p:spPr>
          <a:xfrm>
            <a:off x="3464123" y="3563332"/>
            <a:ext cx="4517828" cy="2793018"/>
          </a:xfrm>
          <a:prstGeom prst="rect">
            <a:avLst/>
          </a:prstGeom>
          <a:ln w="12700">
            <a:miter lim="400000"/>
          </a:ln>
        </p:spPr>
      </p:pic>
      <p:sp>
        <p:nvSpPr>
          <p:cNvPr id="282" name="TextBox 5"/>
          <p:cNvSpPr txBox="1"/>
          <p:nvPr/>
        </p:nvSpPr>
        <p:spPr>
          <a:xfrm>
            <a:off x="0" y="0"/>
            <a:ext cx="12192000" cy="624841"/>
          </a:xfrm>
          <a:prstGeom prst="rect">
            <a:avLst/>
          </a:prstGeom>
          <a:solidFill>
            <a:srgbClr val="F8CBA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a:latin typeface="Calibri Light"/>
                <a:ea typeface="Calibri Light"/>
                <a:cs typeface="Calibri Light"/>
                <a:sym typeface="Calibri Light"/>
              </a:defRPr>
            </a:pPr>
            <a:r>
              <a:t>                                             </a:t>
            </a:r>
            <a:r>
              <a:rPr>
                <a:solidFill>
                  <a:schemeClr val="accent1"/>
                </a:solidFill>
              </a:rPr>
              <a:t>Phase  3</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p:nvPr/>
        </p:nvSpPr>
        <p:spPr>
          <a:xfrm>
            <a:off x="0" y="-9314"/>
            <a:ext cx="12192000" cy="1219201"/>
          </a:xfrm>
          <a:prstGeom prst="rect">
            <a:avLst/>
          </a:prstGeom>
          <a:solidFill>
            <a:srgbClr val="F8CBAD"/>
          </a:solidFill>
          <a:ln w="1905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46" tIns="52246" rIns="52246" bIns="52246" anchor="ctr">
            <a:normAutofit/>
          </a:bodyPr>
          <a:lstStyle>
            <a:lvl1pPr algn="ctr" defTabSz="1044575">
              <a:defRPr sz="5000">
                <a:solidFill>
                  <a:schemeClr val="accent1"/>
                </a:solidFill>
                <a:latin typeface="Calibri Light"/>
                <a:ea typeface="Calibri Light"/>
                <a:cs typeface="Calibri Light"/>
                <a:sym typeface="Calibri Light"/>
              </a:defRPr>
            </a:lvl1pPr>
          </a:lstStyle>
          <a:p>
            <a:r>
              <a:t>Algorithms used for Opinion Mining</a:t>
            </a:r>
          </a:p>
        </p:txBody>
      </p:sp>
      <p:sp>
        <p:nvSpPr>
          <p:cNvPr id="285" name="Content Placeholder 8"/>
          <p:cNvSpPr txBox="1"/>
          <p:nvPr/>
        </p:nvSpPr>
        <p:spPr>
          <a:xfrm>
            <a:off x="691728" y="1419858"/>
            <a:ext cx="5878621" cy="48276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46" tIns="52246" rIns="52246" bIns="52246">
            <a:normAutofit/>
          </a:bodyPr>
          <a:lstStyle/>
          <a:p>
            <a:pPr marL="383959" indent="-383959" algn="just" defTabSz="1023683">
              <a:spcBef>
                <a:spcPts val="600"/>
              </a:spcBef>
              <a:buSzPct val="100000"/>
              <a:buFont typeface="Arial"/>
              <a:buChar char="•"/>
              <a:defRPr sz="2548">
                <a:effectLst>
                  <a:outerShdw blurRad="37338" dist="24892" dir="5400000" rotWithShape="0">
                    <a:srgbClr val="6E747A">
                      <a:alpha val="43000"/>
                    </a:srgbClr>
                  </a:outerShdw>
                </a:effectLst>
              </a:defRPr>
            </a:pPr>
            <a:r>
              <a:t>A) Classification  </a:t>
            </a:r>
            <a:endParaRPr sz="3136"/>
          </a:p>
          <a:p>
            <a:pPr marL="383959" indent="-383959" algn="just" defTabSz="1023683">
              <a:spcBef>
                <a:spcPts val="600"/>
              </a:spcBef>
              <a:buSzPct val="100000"/>
              <a:buFont typeface="Arial"/>
              <a:buChar char="•"/>
              <a:defRPr sz="2548">
                <a:effectLst>
                  <a:outerShdw blurRad="37338" dist="24892" dir="5400000" rotWithShape="0">
                    <a:srgbClr val="6E747A">
                      <a:alpha val="43000"/>
                    </a:srgbClr>
                  </a:outerShdw>
                </a:effectLst>
              </a:defRPr>
            </a:pPr>
            <a:r>
              <a:t>  1). Naive Bayes  Classifier :</a:t>
            </a:r>
            <a:endParaRPr sz="3136"/>
          </a:p>
          <a:p>
            <a:pPr marL="1792223" lvl="3" indent="-255765" defTabSz="1023683">
              <a:spcBef>
                <a:spcPts val="600"/>
              </a:spcBef>
              <a:buSzPct val="100000"/>
              <a:buChar char="➢"/>
              <a:defRPr sz="2548">
                <a:effectLst>
                  <a:outerShdw blurRad="37338" dist="24892" dir="5400000" rotWithShape="0">
                    <a:srgbClr val="6E747A">
                      <a:alpha val="43000"/>
                    </a:srgbClr>
                  </a:outerShdw>
                </a:effectLst>
              </a:defRPr>
            </a:pPr>
            <a:r>
              <a:t>Applications-</a:t>
            </a:r>
          </a:p>
          <a:p>
            <a:pPr marL="2303754" lvl="4" indent="-255765" defTabSz="1023683">
              <a:spcBef>
                <a:spcPts val="600"/>
              </a:spcBef>
              <a:buSzPct val="100000"/>
              <a:buChar char="❖"/>
              <a:defRPr sz="2548">
                <a:effectLst>
                  <a:outerShdw blurRad="37338" dist="24892" dir="5400000" rotWithShape="0">
                    <a:srgbClr val="6E747A">
                      <a:alpha val="43000"/>
                    </a:srgbClr>
                  </a:outerShdw>
                </a:effectLst>
              </a:defRPr>
            </a:pPr>
            <a:r>
              <a:t>Categorization of news</a:t>
            </a:r>
            <a:endParaRPr sz="2058"/>
          </a:p>
          <a:p>
            <a:pPr marL="2047989" lvl="4" indent="0" defTabSz="1023683">
              <a:spcBef>
                <a:spcPts val="600"/>
              </a:spcBef>
              <a:buSzPct val="100000"/>
              <a:buChar char="❖"/>
              <a:defRPr sz="2548">
                <a:effectLst>
                  <a:outerShdw blurRad="37338" dist="24892" dir="5400000" rotWithShape="0">
                    <a:srgbClr val="6E747A">
                      <a:alpha val="43000"/>
                    </a:srgbClr>
                  </a:outerShdw>
                </a:effectLst>
              </a:defRPr>
            </a:pPr>
            <a:r>
              <a:t>Email spam detection </a:t>
            </a:r>
            <a:endParaRPr sz="2058"/>
          </a:p>
          <a:p>
            <a:pPr marL="2047989" lvl="4" indent="0" defTabSz="1023683">
              <a:spcBef>
                <a:spcPts val="600"/>
              </a:spcBef>
              <a:buSzPct val="100000"/>
              <a:buChar char="❖"/>
              <a:defRPr sz="2548">
                <a:effectLst>
                  <a:outerShdw blurRad="37338" dist="24892" dir="5400000" rotWithShape="0">
                    <a:srgbClr val="6E747A">
                      <a:alpha val="43000"/>
                    </a:srgbClr>
                  </a:outerShdw>
                </a:effectLst>
              </a:defRPr>
            </a:pPr>
            <a:r>
              <a:t>Face Recognition</a:t>
            </a:r>
            <a:endParaRPr sz="2058"/>
          </a:p>
          <a:p>
            <a:pPr lvl="4" indent="2047989" defTabSz="1023683">
              <a:spcBef>
                <a:spcPts val="400"/>
              </a:spcBef>
              <a:defRPr sz="2352">
                <a:solidFill>
                  <a:schemeClr val="accent1"/>
                </a:solidFill>
                <a:effectLst>
                  <a:outerShdw blurRad="37338" dist="24892" dir="5400000" rotWithShape="0">
                    <a:srgbClr val="6E747A">
                      <a:alpha val="43000"/>
                    </a:srgbClr>
                  </a:outerShdw>
                </a:effectLst>
              </a:defRPr>
            </a:pPr>
            <a:endParaRPr sz="2058"/>
          </a:p>
          <a:p>
            <a:pPr marL="2303754" lvl="4" indent="-255765" defTabSz="1023683">
              <a:spcBef>
                <a:spcPts val="400"/>
              </a:spcBef>
              <a:buSzPct val="100000"/>
              <a:buChar char="❖"/>
              <a:defRPr sz="3136">
                <a:solidFill>
                  <a:schemeClr val="accent1"/>
                </a:solidFill>
                <a:effectLst>
                  <a:outerShdw blurRad="37338" dist="24892" dir="5400000" rotWithShape="0">
                    <a:srgbClr val="6E747A">
                      <a:alpha val="43000"/>
                    </a:srgbClr>
                  </a:outerShdw>
                </a:effectLst>
              </a:defRPr>
            </a:pPr>
            <a:endParaRPr sz="2058"/>
          </a:p>
          <a:p>
            <a:pPr lvl="3" indent="0" algn="just" defTabSz="1023683">
              <a:spcBef>
                <a:spcPts val="700"/>
              </a:spcBef>
              <a:defRPr sz="3136">
                <a:solidFill>
                  <a:schemeClr val="accent1"/>
                </a:solidFill>
                <a:effectLst>
                  <a:outerShdw blurRad="37338" dist="24892" dir="5400000" rotWithShape="0">
                    <a:srgbClr val="6E747A">
                      <a:alpha val="43000"/>
                    </a:srgbClr>
                  </a:outerShdw>
                </a:effectLst>
                <a:latin typeface="Calibri Light"/>
                <a:ea typeface="Calibri Light"/>
                <a:cs typeface="Calibri Light"/>
                <a:sym typeface="Calibri Light"/>
              </a:defRPr>
            </a:pPr>
            <a:r>
              <a:t>	</a:t>
            </a:r>
          </a:p>
        </p:txBody>
      </p:sp>
      <p:sp>
        <p:nvSpPr>
          <p:cNvPr id="286" name="Slide Number Placeholder 5"/>
          <p:cNvSpPr txBox="1">
            <a:spLocks noGrp="1"/>
          </p:cNvSpPr>
          <p:nvPr>
            <p:ph type="sldNum" sz="quarter" idx="4294967295"/>
          </p:nvPr>
        </p:nvSpPr>
        <p:spPr>
          <a:xfrm>
            <a:off x="11102570" y="6518733"/>
            <a:ext cx="303677" cy="30769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46" tIns="52246" rIns="52246" bIns="52246"/>
          <a:lstStyle>
            <a:lvl1pPr defTabSz="1044575">
              <a:defRPr sz="1400"/>
            </a:lvl1pPr>
          </a:lstStyle>
          <a:p>
            <a:fld id="{86CB4B4D-7CA3-9044-876B-883B54F8677D}" type="slidenum">
              <a:t>21</a:t>
            </a:fld>
            <a:endParaRPr/>
          </a:p>
        </p:txBody>
      </p:sp>
      <p:pic>
        <p:nvPicPr>
          <p:cNvPr id="287" name="Content Placeholder 2" descr="Content Placeholder 2"/>
          <p:cNvPicPr>
            <a:picLocks noChangeAspect="1"/>
          </p:cNvPicPr>
          <p:nvPr/>
        </p:nvPicPr>
        <p:blipFill>
          <a:blip r:embed="rId2"/>
          <a:stretch>
            <a:fillRect/>
          </a:stretch>
        </p:blipFill>
        <p:spPr>
          <a:xfrm>
            <a:off x="419750" y="4796178"/>
            <a:ext cx="6223786" cy="1962786"/>
          </a:xfrm>
          <a:prstGeom prst="rect">
            <a:avLst/>
          </a:prstGeom>
          <a:ln w="12700">
            <a:miter lim="400000"/>
          </a:ln>
        </p:spPr>
      </p:pic>
      <p:pic>
        <p:nvPicPr>
          <p:cNvPr id="288" name="Content Placeholder 1" descr="Content Placeholder 1"/>
          <p:cNvPicPr>
            <a:picLocks noChangeAspect="1"/>
          </p:cNvPicPr>
          <p:nvPr/>
        </p:nvPicPr>
        <p:blipFill>
          <a:blip r:embed="rId3"/>
          <a:stretch>
            <a:fillRect/>
          </a:stretch>
        </p:blipFill>
        <p:spPr>
          <a:xfrm>
            <a:off x="6731547" y="1525927"/>
            <a:ext cx="5193674" cy="327025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0" y="18255"/>
            <a:ext cx="12192000" cy="1325563"/>
          </a:xfrm>
          <a:prstGeom prst="rect">
            <a:avLst/>
          </a:prstGeom>
          <a:solidFill>
            <a:srgbClr val="F8CBAD"/>
          </a:solidFill>
        </p:spPr>
        <p:txBody>
          <a:bodyPr/>
          <a:lstStyle/>
          <a:p>
            <a:r>
              <a:t>                                CLASS  DIAGRAM</a:t>
            </a:r>
          </a:p>
        </p:txBody>
      </p:sp>
      <p:pic>
        <p:nvPicPr>
          <p:cNvPr id="291" name="Content Placeholder 4" descr="Content Placeholder 4"/>
          <p:cNvPicPr>
            <a:picLocks noChangeAspect="1"/>
          </p:cNvPicPr>
          <p:nvPr/>
        </p:nvPicPr>
        <p:blipFill>
          <a:blip r:embed="rId2"/>
          <a:stretch>
            <a:fillRect/>
          </a:stretch>
        </p:blipFill>
        <p:spPr>
          <a:xfrm>
            <a:off x="3797043" y="1825625"/>
            <a:ext cx="4597914" cy="435133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Content Placeholder 5" descr="Content Placeholder 5"/>
          <p:cNvPicPr>
            <a:picLocks noChangeAspect="1"/>
          </p:cNvPicPr>
          <p:nvPr/>
        </p:nvPicPr>
        <p:blipFill>
          <a:blip r:embed="rId2"/>
          <a:stretch>
            <a:fillRect/>
          </a:stretch>
        </p:blipFill>
        <p:spPr>
          <a:xfrm>
            <a:off x="3547595" y="1825625"/>
            <a:ext cx="5096809" cy="4351338"/>
          </a:xfrm>
          <a:prstGeom prst="rect">
            <a:avLst/>
          </a:prstGeom>
          <a:ln w="12700">
            <a:miter lim="400000"/>
          </a:ln>
        </p:spPr>
      </p:pic>
      <p:sp>
        <p:nvSpPr>
          <p:cNvPr id="294" name="Title 1"/>
          <p:cNvSpPr txBox="1">
            <a:spLocks noGrp="1"/>
          </p:cNvSpPr>
          <p:nvPr>
            <p:ph type="title"/>
          </p:nvPr>
        </p:nvSpPr>
        <p:spPr>
          <a:xfrm>
            <a:off x="0" y="18255"/>
            <a:ext cx="12192000" cy="1325563"/>
          </a:xfrm>
          <a:prstGeom prst="rect">
            <a:avLst/>
          </a:prstGeom>
          <a:solidFill>
            <a:srgbClr val="F8CBAD"/>
          </a:solidFill>
        </p:spPr>
        <p:txBody>
          <a:bodyPr/>
          <a:lstStyle/>
          <a:p>
            <a:r>
              <a:t>                               ACTIVITY  DIAGRAM</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0" y="0"/>
            <a:ext cx="12192000" cy="1325563"/>
          </a:xfrm>
          <a:prstGeom prst="rect">
            <a:avLst/>
          </a:prstGeom>
          <a:solidFill>
            <a:srgbClr val="F8CBAD"/>
          </a:solidFill>
        </p:spPr>
        <p:txBody>
          <a:bodyPr/>
          <a:lstStyle/>
          <a:p>
            <a:r>
              <a:t>                                DATAFLOW 0</a:t>
            </a:r>
          </a:p>
        </p:txBody>
      </p:sp>
      <p:pic>
        <p:nvPicPr>
          <p:cNvPr id="297" name="Content Placeholder 4" descr="Content Placeholder 4"/>
          <p:cNvPicPr>
            <a:picLocks noChangeAspect="1"/>
          </p:cNvPicPr>
          <p:nvPr/>
        </p:nvPicPr>
        <p:blipFill>
          <a:blip r:embed="rId2"/>
          <a:stretch>
            <a:fillRect/>
          </a:stretch>
        </p:blipFill>
        <p:spPr>
          <a:xfrm>
            <a:off x="2270760" y="2062003"/>
            <a:ext cx="7650481" cy="387858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itle 1"/>
          <p:cNvSpPr txBox="1">
            <a:spLocks noGrp="1"/>
          </p:cNvSpPr>
          <p:nvPr>
            <p:ph type="title"/>
          </p:nvPr>
        </p:nvSpPr>
        <p:spPr>
          <a:xfrm>
            <a:off x="0" y="18255"/>
            <a:ext cx="12192000" cy="1325563"/>
          </a:xfrm>
          <a:prstGeom prst="rect">
            <a:avLst/>
          </a:prstGeom>
          <a:solidFill>
            <a:srgbClr val="F8CBAD"/>
          </a:solidFill>
        </p:spPr>
        <p:txBody>
          <a:bodyPr/>
          <a:lstStyle/>
          <a:p>
            <a:r>
              <a:t>                             USE  CASE  DIAGRAM</a:t>
            </a:r>
          </a:p>
        </p:txBody>
      </p:sp>
      <p:pic>
        <p:nvPicPr>
          <p:cNvPr id="303" name="Content Placeholder 4" descr="Content Placeholder 4"/>
          <p:cNvPicPr>
            <a:picLocks noChangeAspect="1"/>
          </p:cNvPicPr>
          <p:nvPr/>
        </p:nvPicPr>
        <p:blipFill>
          <a:blip r:embed="rId2"/>
          <a:stretch>
            <a:fillRect/>
          </a:stretch>
        </p:blipFill>
        <p:spPr>
          <a:xfrm>
            <a:off x="2798502" y="1825625"/>
            <a:ext cx="6594996" cy="435133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itle 1"/>
          <p:cNvSpPr txBox="1">
            <a:spLocks noGrp="1"/>
          </p:cNvSpPr>
          <p:nvPr>
            <p:ph type="title"/>
          </p:nvPr>
        </p:nvSpPr>
        <p:spPr>
          <a:xfrm>
            <a:off x="0" y="-46932"/>
            <a:ext cx="12192000" cy="1280930"/>
          </a:xfrm>
          <a:prstGeom prst="rect">
            <a:avLst/>
          </a:prstGeom>
          <a:solidFill>
            <a:srgbClr val="F8CBAD"/>
          </a:solidFill>
        </p:spPr>
        <p:txBody>
          <a:bodyPr/>
          <a:lstStyle/>
          <a:p>
            <a:r>
              <a:t>                             STATE   DIAGRAM</a:t>
            </a:r>
          </a:p>
        </p:txBody>
      </p:sp>
      <p:pic>
        <p:nvPicPr>
          <p:cNvPr id="306" name="Content Placeholder 4" descr="Content Placeholder 4"/>
          <p:cNvPicPr>
            <a:picLocks noChangeAspect="1"/>
          </p:cNvPicPr>
          <p:nvPr/>
        </p:nvPicPr>
        <p:blipFill>
          <a:blip r:embed="rId2"/>
          <a:stretch>
            <a:fillRect/>
          </a:stretch>
        </p:blipFill>
        <p:spPr>
          <a:xfrm>
            <a:off x="2196613" y="1825625"/>
            <a:ext cx="7798775" cy="4351338"/>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0" y="0"/>
            <a:ext cx="12192000" cy="1325563"/>
          </a:xfrm>
          <a:prstGeom prst="rect">
            <a:avLst/>
          </a:prstGeom>
          <a:solidFill>
            <a:srgbClr val="F8CBAD"/>
          </a:solidFill>
        </p:spPr>
        <p:txBody>
          <a:bodyPr/>
          <a:lstStyle/>
          <a:p>
            <a:r>
              <a:t>                      SEQUENCE DIAGRAM</a:t>
            </a:r>
          </a:p>
        </p:txBody>
      </p:sp>
      <p:pic>
        <p:nvPicPr>
          <p:cNvPr id="309" name="Content Placeholder 4" descr="Content Placeholder 4"/>
          <p:cNvPicPr>
            <a:picLocks noChangeAspect="1"/>
          </p:cNvPicPr>
          <p:nvPr/>
        </p:nvPicPr>
        <p:blipFill>
          <a:blip r:embed="rId2"/>
          <a:stretch>
            <a:fillRect/>
          </a:stretch>
        </p:blipFill>
        <p:spPr>
          <a:xfrm>
            <a:off x="3027883" y="1825625"/>
            <a:ext cx="6136232" cy="435133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wo data sets names credits and movies are merged together for optimization.…"/>
          <p:cNvSpPr txBox="1"/>
          <p:nvPr/>
        </p:nvSpPr>
        <p:spPr>
          <a:xfrm>
            <a:off x="743434" y="570229"/>
            <a:ext cx="10705132" cy="47957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07916"/>
              </a:lnSpc>
              <a:spcBef>
                <a:spcPts val="800"/>
              </a:spcBef>
              <a:defRPr sz="1500">
                <a:uFill>
                  <a:solidFill>
                    <a:srgbClr val="000000"/>
                  </a:solidFill>
                </a:uFill>
              </a:defRPr>
            </a:pPr>
            <a:r>
              <a:t>#Two data sets names credits and movies are merged together for optimization.</a:t>
            </a:r>
          </a:p>
          <a:p>
            <a:pPr defTabSz="457200">
              <a:lnSpc>
                <a:spcPct val="107916"/>
              </a:lnSpc>
              <a:spcBef>
                <a:spcPts val="800"/>
              </a:spcBef>
              <a:defRPr sz="1500">
                <a:uFill>
                  <a:solidFill>
                    <a:srgbClr val="000000"/>
                  </a:solidFill>
                </a:uFill>
              </a:defRPr>
            </a:pPr>
            <a:r>
              <a:t>1. credits_column_renamed=credits.rename(index=str,columns={"movie_id":"id"})</a:t>
            </a:r>
          </a:p>
          <a:p>
            <a:pPr defTabSz="457200">
              <a:lnSpc>
                <a:spcPct val="107916"/>
              </a:lnSpc>
              <a:spcBef>
                <a:spcPts val="800"/>
              </a:spcBef>
              <a:defRPr sz="1500">
                <a:uFill>
                  <a:solidFill>
                    <a:srgbClr val="000000"/>
                  </a:solidFill>
                </a:uFill>
              </a:defRPr>
            </a:pPr>
            <a:r>
              <a:t>movies_df_merge=movies_df.merge(credits_column_renamed,on='id')</a:t>
            </a:r>
          </a:p>
          <a:p>
            <a:pPr defTabSz="457200">
              <a:lnSpc>
                <a:spcPct val="107916"/>
              </a:lnSpc>
              <a:spcBef>
                <a:spcPts val="800"/>
              </a:spcBef>
              <a:defRPr sz="1500">
                <a:uFill>
                  <a:solidFill>
                    <a:srgbClr val="000000"/>
                  </a:solidFill>
                </a:uFill>
              </a:defRPr>
            </a:pPr>
            <a:r>
              <a:t>movies_df_merge.head()</a:t>
            </a:r>
          </a:p>
        </p:txBody>
      </p:sp>
      <p:pic>
        <p:nvPicPr>
          <p:cNvPr id="319" name="merge.JPG" descr="merge.JPG"/>
          <p:cNvPicPr>
            <a:picLocks noChangeAspect="1"/>
          </p:cNvPicPr>
          <p:nvPr/>
        </p:nvPicPr>
        <p:blipFill>
          <a:blip r:embed="rId2"/>
          <a:stretch>
            <a:fillRect/>
          </a:stretch>
        </p:blipFill>
        <p:spPr>
          <a:xfrm>
            <a:off x="611459" y="2361322"/>
            <a:ext cx="8041565" cy="3658174"/>
          </a:xfrm>
          <a:prstGeom prst="rect">
            <a:avLst/>
          </a:prstGeom>
          <a:ln w="12700">
            <a:miter lim="400000"/>
          </a:ln>
        </p:spPr>
      </p:pic>
      <p:pic>
        <p:nvPicPr>
          <p:cNvPr id="4" name="merge.JPG" descr="merge.JPG">
            <a:extLst>
              <a:ext uri="{FF2B5EF4-FFF2-40B4-BE49-F238E27FC236}">
                <a16:creationId xmlns:a16="http://schemas.microsoft.com/office/drawing/2014/main" id="{D7527A6D-54FF-41F3-A6CE-16ABAE2F6E03}"/>
              </a:ext>
            </a:extLst>
          </p:cNvPr>
          <p:cNvPicPr>
            <a:picLocks noChangeAspect="1"/>
          </p:cNvPicPr>
          <p:nvPr/>
        </p:nvPicPr>
        <p:blipFill>
          <a:blip r:embed="rId2"/>
          <a:stretch>
            <a:fillRect/>
          </a:stretch>
        </p:blipFill>
        <p:spPr>
          <a:xfrm>
            <a:off x="763859" y="2513722"/>
            <a:ext cx="8041565" cy="365817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he data is normalised to reduce redundancy and dependancy of data.…"/>
          <p:cNvSpPr txBox="1"/>
          <p:nvPr/>
        </p:nvSpPr>
        <p:spPr>
          <a:xfrm>
            <a:off x="1966082" y="328929"/>
            <a:ext cx="8452816" cy="4920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07916"/>
              </a:lnSpc>
              <a:spcBef>
                <a:spcPts val="800"/>
              </a:spcBef>
              <a:defRPr sz="1500">
                <a:uFill>
                  <a:solidFill>
                    <a:srgbClr val="000000"/>
                  </a:solidFill>
                </a:uFill>
              </a:defRPr>
            </a:pPr>
            <a:r>
              <a:t>#The data is normalised to reduce redundancy and dependancy of data.</a:t>
            </a:r>
          </a:p>
          <a:p>
            <a:pPr defTabSz="457200">
              <a:lnSpc>
                <a:spcPct val="107916"/>
              </a:lnSpc>
              <a:spcBef>
                <a:spcPts val="800"/>
              </a:spcBef>
              <a:defRPr sz="1500">
                <a:uFill>
                  <a:solidFill>
                    <a:srgbClr val="000000"/>
                  </a:solidFill>
                </a:uFill>
              </a:defRPr>
            </a:pPr>
            <a:endParaRPr/>
          </a:p>
          <a:p>
            <a:pPr defTabSz="457200">
              <a:lnSpc>
                <a:spcPct val="107916"/>
              </a:lnSpc>
              <a:spcBef>
                <a:spcPts val="800"/>
              </a:spcBef>
              <a:defRPr sz="1500">
                <a:uFill>
                  <a:solidFill>
                    <a:srgbClr val="000000"/>
                  </a:solidFill>
                </a:uFill>
              </a:defRPr>
            </a:pPr>
            <a:r>
              <a:t>2. from sklearn.preprocessing import MinMaxScaler</a:t>
            </a:r>
          </a:p>
          <a:p>
            <a:pPr defTabSz="457200">
              <a:lnSpc>
                <a:spcPct val="107916"/>
              </a:lnSpc>
              <a:spcBef>
                <a:spcPts val="800"/>
              </a:spcBef>
              <a:defRPr sz="1500">
                <a:uFill>
                  <a:solidFill>
                    <a:srgbClr val="000000"/>
                  </a:solidFill>
                </a:uFill>
              </a:defRPr>
            </a:pPr>
            <a:r>
              <a:t>scaling =MinMaxScaler()</a:t>
            </a:r>
          </a:p>
          <a:p>
            <a:pPr defTabSz="457200">
              <a:lnSpc>
                <a:spcPct val="107916"/>
              </a:lnSpc>
              <a:spcBef>
                <a:spcPts val="800"/>
              </a:spcBef>
              <a:defRPr sz="1500">
                <a:uFill>
                  <a:solidFill>
                    <a:srgbClr val="000000"/>
                  </a:solidFill>
                </a:uFill>
              </a:defRPr>
            </a:pPr>
            <a:r>
              <a:t>movie_scaled_df=scaling.fit_transform(movies_cleaned_df[['weighted_average','popularity']])</a:t>
            </a:r>
          </a:p>
          <a:p>
            <a:pPr defTabSz="457200">
              <a:lnSpc>
                <a:spcPct val="107916"/>
              </a:lnSpc>
              <a:spcBef>
                <a:spcPts val="800"/>
              </a:spcBef>
              <a:defRPr sz="1500">
                <a:uFill>
                  <a:solidFill>
                    <a:srgbClr val="000000"/>
                  </a:solidFill>
                </a:uFill>
              </a:defRPr>
            </a:pPr>
            <a:r>
              <a:t>movie_normalized_df=pd.DataFrame(movie_scaled_df,columns=['weighed_average','popularity'])</a:t>
            </a:r>
          </a:p>
          <a:p>
            <a:pPr defTabSz="457200">
              <a:lnSpc>
                <a:spcPct val="107916"/>
              </a:lnSpc>
              <a:spcBef>
                <a:spcPts val="800"/>
              </a:spcBef>
              <a:defRPr sz="1500">
                <a:uFill>
                  <a:solidFill>
                    <a:srgbClr val="000000"/>
                  </a:solidFill>
                </a:uFill>
              </a:defRPr>
            </a:pPr>
            <a:r>
              <a:t>movie_normalized_df.head()</a:t>
            </a:r>
          </a:p>
          <a:p>
            <a:pPr defTabSz="457200">
              <a:lnSpc>
                <a:spcPct val="107916"/>
              </a:lnSpc>
              <a:spcBef>
                <a:spcPts val="800"/>
              </a:spcBef>
              <a:defRPr sz="1500">
                <a:uFill>
                  <a:solidFill>
                    <a:srgbClr val="000000"/>
                  </a:solidFill>
                </a:uFill>
              </a:defRPr>
            </a:pPr>
            <a:endParaRPr/>
          </a:p>
          <a:p>
            <a:pPr defTabSz="457200">
              <a:lnSpc>
                <a:spcPct val="107916"/>
              </a:lnSpc>
              <a:spcBef>
                <a:spcPts val="800"/>
              </a:spcBef>
              <a:defRPr sz="1500">
                <a:uFill>
                  <a:solidFill>
                    <a:srgbClr val="000000"/>
                  </a:solidFill>
                </a:uFill>
              </a:defRPr>
            </a:pPr>
            <a:endParaRPr/>
          </a:p>
        </p:txBody>
      </p:sp>
      <p:pic>
        <p:nvPicPr>
          <p:cNvPr id="322" name="normalize.JPG" descr="normalize.JPG"/>
          <p:cNvPicPr>
            <a:picLocks noChangeAspect="1"/>
          </p:cNvPicPr>
          <p:nvPr/>
        </p:nvPicPr>
        <p:blipFill>
          <a:blip r:embed="rId2"/>
          <a:stretch>
            <a:fillRect/>
          </a:stretch>
        </p:blipFill>
        <p:spPr>
          <a:xfrm>
            <a:off x="1966082" y="3703725"/>
            <a:ext cx="2537461" cy="177546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noGrp="1"/>
          </p:cNvSpPr>
          <p:nvPr>
            <p:ph type="title"/>
          </p:nvPr>
        </p:nvSpPr>
        <p:spPr>
          <a:xfrm>
            <a:off x="0" y="0"/>
            <a:ext cx="12192000" cy="1216242"/>
          </a:xfrm>
          <a:prstGeom prst="rect">
            <a:avLst/>
          </a:prstGeom>
          <a:solidFill>
            <a:srgbClr val="F8CBAD"/>
          </a:solidFill>
        </p:spPr>
        <p:txBody>
          <a:bodyPr/>
          <a:lstStyle/>
          <a:p>
            <a:r>
              <a:t>                                     </a:t>
            </a:r>
            <a:r>
              <a:rPr>
                <a:solidFill>
                  <a:schemeClr val="accent1"/>
                </a:solidFill>
              </a:rPr>
              <a:t>Purpose</a:t>
            </a:r>
          </a:p>
        </p:txBody>
      </p:sp>
      <p:sp>
        <p:nvSpPr>
          <p:cNvPr id="101" name="Content Placeholder 2"/>
          <p:cNvSpPr txBox="1">
            <a:spLocks noGrp="1"/>
          </p:cNvSpPr>
          <p:nvPr>
            <p:ph type="body" idx="1"/>
          </p:nvPr>
        </p:nvSpPr>
        <p:spPr>
          <a:xfrm>
            <a:off x="838200" y="1825625"/>
            <a:ext cx="10515600" cy="4351338"/>
          </a:xfrm>
          <a:prstGeom prst="rect">
            <a:avLst/>
          </a:prstGeom>
        </p:spPr>
        <p:txBody>
          <a:bodyPr/>
          <a:lstStyle/>
          <a:p>
            <a:pPr algn="just">
              <a:defRPr sz="2600"/>
            </a:pPr>
            <a:r>
              <a:t>The main  purpose  behind   building  the   movie  recommendation system  is that  to  build  a  software  that  will  recommend  movies to  the   users effectively and  in  a time  efficient manner according  to  there  taste  of  movies  so  as to  enhance there movie viewing experience and   hence they  do  not  end  up wasting  there time in searching or watching  movies they  may not  like (“most probably”) and  also  create  a  platform  for  content  creators  to  showcase  there talent  and  find  global  audience</a:t>
            </a:r>
            <a:r>
              <a:rPr sz="2800"/>
              <a:t>.</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he number of ratings given by various users is generated…"/>
          <p:cNvSpPr txBox="1"/>
          <p:nvPr/>
        </p:nvSpPr>
        <p:spPr>
          <a:xfrm>
            <a:off x="1985132" y="405129"/>
            <a:ext cx="8905750" cy="3545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07916"/>
              </a:lnSpc>
              <a:spcBef>
                <a:spcPts val="800"/>
              </a:spcBef>
              <a:defRPr sz="1500">
                <a:uFill>
                  <a:solidFill>
                    <a:srgbClr val="000000"/>
                  </a:solidFill>
                </a:uFill>
              </a:defRPr>
            </a:pPr>
            <a:r>
              <a:t>#The number of ratings given by various users is generated</a:t>
            </a:r>
          </a:p>
          <a:p>
            <a:pPr defTabSz="457200">
              <a:lnSpc>
                <a:spcPct val="107916"/>
              </a:lnSpc>
              <a:spcBef>
                <a:spcPts val="800"/>
              </a:spcBef>
              <a:defRPr sz="1500">
                <a:uFill>
                  <a:solidFill>
                    <a:srgbClr val="000000"/>
                  </a:solidFill>
                </a:uFill>
              </a:defRPr>
            </a:pPr>
            <a:r>
              <a:t>3. ratings['num of ratings’]=pd.DataFrame(df.groupby('title')['rating'].count())</a:t>
            </a:r>
          </a:p>
          <a:p>
            <a:pPr defTabSz="457200">
              <a:lnSpc>
                <a:spcPct val="107916"/>
              </a:lnSpc>
              <a:spcBef>
                <a:spcPts val="800"/>
              </a:spcBef>
              <a:defRPr sz="1500">
                <a:uFill>
                  <a:solidFill>
                    <a:srgbClr val="000000"/>
                  </a:solidFill>
                </a:uFill>
              </a:defRPr>
            </a:pPr>
            <a:endParaRPr/>
          </a:p>
          <a:p>
            <a:pPr defTabSz="457200">
              <a:lnSpc>
                <a:spcPct val="107916"/>
              </a:lnSpc>
              <a:spcBef>
                <a:spcPts val="800"/>
              </a:spcBef>
              <a:defRPr sz="1500">
                <a:uFill>
                  <a:solidFill>
                    <a:srgbClr val="000000"/>
                  </a:solidFill>
                </a:uFill>
              </a:defRPr>
            </a:pPr>
            <a:r>
              <a:t>ratings.head()</a:t>
            </a:r>
          </a:p>
        </p:txBody>
      </p:sp>
      <p:pic>
        <p:nvPicPr>
          <p:cNvPr id="325" name="ratings.JPG" descr="ratings.JPG"/>
          <p:cNvPicPr>
            <a:picLocks noChangeAspect="1"/>
          </p:cNvPicPr>
          <p:nvPr/>
        </p:nvPicPr>
        <p:blipFill>
          <a:blip r:embed="rId2"/>
          <a:stretch>
            <a:fillRect/>
          </a:stretch>
        </p:blipFill>
        <p:spPr>
          <a:xfrm>
            <a:off x="1985132" y="3129475"/>
            <a:ext cx="3535681" cy="207264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Further the ratings and number of ratings provided by users are plotted on the graph.…"/>
          <p:cNvSpPr txBox="1"/>
          <p:nvPr/>
        </p:nvSpPr>
        <p:spPr>
          <a:xfrm>
            <a:off x="1883532" y="379729"/>
            <a:ext cx="8130653" cy="5204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07916"/>
              </a:lnSpc>
              <a:spcBef>
                <a:spcPts val="800"/>
              </a:spcBef>
              <a:defRPr sz="1500">
                <a:uFill>
                  <a:solidFill>
                    <a:srgbClr val="000000"/>
                  </a:solidFill>
                </a:uFill>
              </a:defRPr>
            </a:pPr>
            <a:r>
              <a:t>#Further the ratings and number of ratings provided by users are plotted on the graph.</a:t>
            </a:r>
          </a:p>
          <a:p>
            <a:pPr defTabSz="457200">
              <a:lnSpc>
                <a:spcPct val="107916"/>
              </a:lnSpc>
              <a:spcBef>
                <a:spcPts val="800"/>
              </a:spcBef>
              <a:defRPr sz="1500">
                <a:uFill>
                  <a:solidFill>
                    <a:srgbClr val="000000"/>
                  </a:solidFill>
                </a:uFill>
              </a:defRPr>
            </a:pPr>
            <a:r>
              <a:t>4. sns.jointplot(x='rating',y='num of ratings',data=ratings,alpha=0.5)</a:t>
            </a:r>
          </a:p>
        </p:txBody>
      </p:sp>
      <p:pic>
        <p:nvPicPr>
          <p:cNvPr id="328" name="ratings_graph.JPG" descr="ratings_graph.JPG"/>
          <p:cNvPicPr>
            <a:picLocks noChangeAspect="1"/>
          </p:cNvPicPr>
          <p:nvPr/>
        </p:nvPicPr>
        <p:blipFill>
          <a:blip r:embed="rId2"/>
          <a:stretch>
            <a:fillRect/>
          </a:stretch>
        </p:blipFill>
        <p:spPr>
          <a:xfrm>
            <a:off x="1770410" y="1974850"/>
            <a:ext cx="4663441" cy="450342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ivot Table plays an important role and tells us about the ratings given by the users to films. Using this we can find the highest or lowest rated films. This data further helps to recommend movies to users.…"/>
          <p:cNvSpPr txBox="1"/>
          <p:nvPr/>
        </p:nvSpPr>
        <p:spPr>
          <a:xfrm>
            <a:off x="2010532" y="417829"/>
            <a:ext cx="7978848" cy="426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07916"/>
              </a:lnSpc>
              <a:spcBef>
                <a:spcPts val="800"/>
              </a:spcBef>
              <a:defRPr sz="1500">
                <a:uFill>
                  <a:solidFill>
                    <a:srgbClr val="000000"/>
                  </a:solidFill>
                </a:uFill>
              </a:defRPr>
            </a:pPr>
            <a:r>
              <a:t>#Pivot Table plays an important role and tells us about the ratings given by the users to films. Using this we can find the highest or lowest rated films. This data further helps to recommend movies to users. </a:t>
            </a:r>
          </a:p>
          <a:p>
            <a:pPr defTabSz="457200">
              <a:lnSpc>
                <a:spcPct val="107916"/>
              </a:lnSpc>
              <a:spcBef>
                <a:spcPts val="800"/>
              </a:spcBef>
              <a:defRPr sz="1500">
                <a:uFill>
                  <a:solidFill>
                    <a:srgbClr val="000000"/>
                  </a:solidFill>
                </a:uFill>
              </a:defRPr>
            </a:pPr>
            <a:r>
              <a:t>5. pivot table</a:t>
            </a:r>
          </a:p>
          <a:p>
            <a:pPr defTabSz="457200">
              <a:lnSpc>
                <a:spcPct val="107916"/>
              </a:lnSpc>
              <a:spcBef>
                <a:spcPts val="800"/>
              </a:spcBef>
              <a:defRPr sz="1500">
                <a:uFill>
                  <a:solidFill>
                    <a:srgbClr val="000000"/>
                  </a:solidFill>
                </a:uFill>
              </a:defRPr>
            </a:pPr>
            <a:r>
              <a:t>  moviemat=df.pivot_table(index='user_id',columns='title',values='rating')</a:t>
            </a:r>
          </a:p>
          <a:p>
            <a:pPr defTabSz="457200">
              <a:lnSpc>
                <a:spcPct val="107916"/>
              </a:lnSpc>
              <a:spcBef>
                <a:spcPts val="800"/>
              </a:spcBef>
              <a:defRPr sz="1500">
                <a:uFill>
                  <a:solidFill>
                    <a:srgbClr val="000000"/>
                  </a:solidFill>
                </a:uFill>
              </a:defRPr>
            </a:pPr>
            <a:r>
              <a:t>moviemat.head()</a:t>
            </a:r>
          </a:p>
          <a:p>
            <a:pPr defTabSz="457200">
              <a:lnSpc>
                <a:spcPct val="107916"/>
              </a:lnSpc>
              <a:spcBef>
                <a:spcPts val="800"/>
              </a:spcBef>
              <a:defRPr sz="1500">
                <a:uFill>
                  <a:solidFill>
                    <a:srgbClr val="000000"/>
                  </a:solidFill>
                </a:uFill>
              </a:defRPr>
            </a:pPr>
            <a:endParaRPr/>
          </a:p>
        </p:txBody>
      </p:sp>
      <p:pic>
        <p:nvPicPr>
          <p:cNvPr id="331" name="pivot.JPG" descr="pivot.JPG"/>
          <p:cNvPicPr>
            <a:picLocks noChangeAspect="1"/>
          </p:cNvPicPr>
          <p:nvPr/>
        </p:nvPicPr>
        <p:blipFill>
          <a:blip r:embed="rId2"/>
          <a:stretch>
            <a:fillRect/>
          </a:stretch>
        </p:blipFill>
        <p:spPr>
          <a:xfrm>
            <a:off x="2010532" y="3509821"/>
            <a:ext cx="5727574" cy="176028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Now using correlation function similar movies are found out…"/>
          <p:cNvSpPr txBox="1"/>
          <p:nvPr/>
        </p:nvSpPr>
        <p:spPr>
          <a:xfrm>
            <a:off x="1845432" y="367029"/>
            <a:ext cx="8280424" cy="3537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07916"/>
              </a:lnSpc>
              <a:spcBef>
                <a:spcPts val="800"/>
              </a:spcBef>
              <a:defRPr sz="1500">
                <a:uFill>
                  <a:solidFill>
                    <a:srgbClr val="000000"/>
                  </a:solidFill>
                </a:uFill>
              </a:defRPr>
            </a:pPr>
            <a:r>
              <a:t>#Now using correlation function similar movies are found out</a:t>
            </a:r>
          </a:p>
          <a:p>
            <a:pPr defTabSz="457200">
              <a:lnSpc>
                <a:spcPct val="107916"/>
              </a:lnSpc>
              <a:spcBef>
                <a:spcPts val="800"/>
              </a:spcBef>
              <a:defRPr sz="1500">
                <a:uFill>
                  <a:solidFill>
                    <a:srgbClr val="000000"/>
                  </a:solidFill>
                </a:uFill>
              </a:defRPr>
            </a:pPr>
            <a:r>
              <a:t>6.similar_to_starwars=moviemat.corrwith(starwars_user_ratings)</a:t>
            </a:r>
          </a:p>
          <a:p>
            <a:pPr defTabSz="457200">
              <a:lnSpc>
                <a:spcPct val="107916"/>
              </a:lnSpc>
              <a:spcBef>
                <a:spcPts val="800"/>
              </a:spcBef>
              <a:defRPr sz="1500">
                <a:uFill>
                  <a:solidFill>
                    <a:srgbClr val="000000"/>
                  </a:solidFill>
                </a:uFill>
              </a:defRPr>
            </a:pPr>
            <a:r>
              <a:t>corr_starwars=pd.DataFrame(similar_to_starwars,columns=['Correlation'])</a:t>
            </a:r>
          </a:p>
          <a:p>
            <a:pPr defTabSz="457200">
              <a:lnSpc>
                <a:spcPct val="107916"/>
              </a:lnSpc>
              <a:spcBef>
                <a:spcPts val="800"/>
              </a:spcBef>
              <a:defRPr sz="1500">
                <a:uFill>
                  <a:solidFill>
                    <a:srgbClr val="000000"/>
                  </a:solidFill>
                </a:uFill>
              </a:defRPr>
            </a:pPr>
            <a:r>
              <a:t>corr_starwars.dropna(inplace=True)</a:t>
            </a:r>
          </a:p>
          <a:p>
            <a:pPr defTabSz="457200">
              <a:lnSpc>
                <a:spcPct val="107916"/>
              </a:lnSpc>
              <a:spcBef>
                <a:spcPts val="800"/>
              </a:spcBef>
              <a:defRPr sz="1500">
                <a:uFill>
                  <a:solidFill>
                    <a:srgbClr val="000000"/>
                  </a:solidFill>
                </a:uFill>
              </a:defRPr>
            </a:pPr>
            <a:r>
              <a:t>corr_starwars.head()</a:t>
            </a:r>
          </a:p>
        </p:txBody>
      </p:sp>
      <p:pic>
        <p:nvPicPr>
          <p:cNvPr id="334" name="cor.JPG" descr="cor.JPG"/>
          <p:cNvPicPr>
            <a:picLocks noChangeAspect="1"/>
          </p:cNvPicPr>
          <p:nvPr/>
        </p:nvPicPr>
        <p:blipFill>
          <a:blip r:embed="rId2"/>
          <a:stretch>
            <a:fillRect/>
          </a:stretch>
        </p:blipFill>
        <p:spPr>
          <a:xfrm>
            <a:off x="1845432" y="3034814"/>
            <a:ext cx="2697481" cy="206502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Now the movie list is sort out based upon best match.…"/>
          <p:cNvSpPr txBox="1"/>
          <p:nvPr/>
        </p:nvSpPr>
        <p:spPr>
          <a:xfrm>
            <a:off x="2042282" y="367029"/>
            <a:ext cx="8199312" cy="4325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07916"/>
              </a:lnSpc>
              <a:spcBef>
                <a:spcPts val="800"/>
              </a:spcBef>
              <a:defRPr sz="1500">
                <a:uFill>
                  <a:solidFill>
                    <a:srgbClr val="000000"/>
                  </a:solidFill>
                </a:uFill>
              </a:defRPr>
            </a:pPr>
            <a:r>
              <a:t>#Now the movie list is sort out based upon best match.</a:t>
            </a:r>
          </a:p>
          <a:p>
            <a:pPr defTabSz="457200">
              <a:lnSpc>
                <a:spcPct val="107916"/>
              </a:lnSpc>
              <a:spcBef>
                <a:spcPts val="800"/>
              </a:spcBef>
              <a:defRPr sz="1500">
                <a:uFill>
                  <a:solidFill>
                    <a:srgbClr val="000000"/>
                  </a:solidFill>
                </a:uFill>
              </a:defRPr>
            </a:pPr>
            <a:r>
              <a:t>7.corr_starwars.sort_values(‘Correlation',ascending=False).head(20)</a:t>
            </a:r>
          </a:p>
        </p:txBody>
      </p:sp>
      <p:pic>
        <p:nvPicPr>
          <p:cNvPr id="337" name="recommended.JPG" descr="recommended.JPG"/>
          <p:cNvPicPr>
            <a:picLocks noChangeAspect="1"/>
          </p:cNvPicPr>
          <p:nvPr/>
        </p:nvPicPr>
        <p:blipFill>
          <a:blip r:embed="rId2"/>
          <a:stretch>
            <a:fillRect/>
          </a:stretch>
        </p:blipFill>
        <p:spPr>
          <a:xfrm>
            <a:off x="2042282" y="2880691"/>
            <a:ext cx="5727574" cy="362463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WEBSITE"/>
          <p:cNvSpPr txBox="1"/>
          <p:nvPr/>
        </p:nvSpPr>
        <p:spPr>
          <a:xfrm>
            <a:off x="81839" y="367029"/>
            <a:ext cx="12028322"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nSpc>
                <a:spcPct val="90000"/>
              </a:lnSpc>
              <a:defRPr sz="3200">
                <a:latin typeface="Calibri Light"/>
                <a:ea typeface="Calibri Light"/>
                <a:cs typeface="Calibri Light"/>
                <a:sym typeface="Calibri Light"/>
              </a:defRPr>
            </a:lvl1pPr>
          </a:lstStyle>
          <a:p>
            <a:r>
              <a:t>WEBSITE</a:t>
            </a:r>
          </a:p>
        </p:txBody>
      </p:sp>
      <p:pic>
        <p:nvPicPr>
          <p:cNvPr id="350" name="sign up.png" descr="sign up.png"/>
          <p:cNvPicPr>
            <a:picLocks noChangeAspect="1"/>
          </p:cNvPicPr>
          <p:nvPr/>
        </p:nvPicPr>
        <p:blipFill>
          <a:blip r:embed="rId2"/>
          <a:stretch>
            <a:fillRect/>
          </a:stretch>
        </p:blipFill>
        <p:spPr>
          <a:xfrm>
            <a:off x="1610136" y="1339860"/>
            <a:ext cx="8971728" cy="4450708"/>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login.png" descr="login.png"/>
          <p:cNvPicPr>
            <a:picLocks noChangeAspect="1"/>
          </p:cNvPicPr>
          <p:nvPr/>
        </p:nvPicPr>
        <p:blipFill>
          <a:blip r:embed="rId2"/>
          <a:stretch>
            <a:fillRect/>
          </a:stretch>
        </p:blipFill>
        <p:spPr>
          <a:xfrm>
            <a:off x="1559158" y="1133200"/>
            <a:ext cx="9255736" cy="459160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homepage.png" descr="homepage.png"/>
          <p:cNvPicPr>
            <a:picLocks noChangeAspect="1"/>
          </p:cNvPicPr>
          <p:nvPr/>
        </p:nvPicPr>
        <p:blipFill>
          <a:blip r:embed="rId2"/>
          <a:stretch>
            <a:fillRect/>
          </a:stretch>
        </p:blipFill>
        <p:spPr>
          <a:xfrm>
            <a:off x="978162" y="902835"/>
            <a:ext cx="10235676" cy="507773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genres.png" descr="genres.png"/>
          <p:cNvPicPr>
            <a:picLocks noChangeAspect="1"/>
          </p:cNvPicPr>
          <p:nvPr/>
        </p:nvPicPr>
        <p:blipFill>
          <a:blip r:embed="rId2"/>
          <a:stretch>
            <a:fillRect/>
          </a:stretch>
        </p:blipFill>
        <p:spPr>
          <a:xfrm>
            <a:off x="928125" y="865313"/>
            <a:ext cx="10335750" cy="5127374"/>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mylist.png" descr="mylist.png"/>
          <p:cNvPicPr>
            <a:picLocks noChangeAspect="1"/>
          </p:cNvPicPr>
          <p:nvPr/>
        </p:nvPicPr>
        <p:blipFill>
          <a:blip r:embed="rId2"/>
          <a:stretch>
            <a:fillRect/>
          </a:stretch>
        </p:blipFill>
        <p:spPr>
          <a:xfrm>
            <a:off x="1154064" y="977397"/>
            <a:ext cx="9883872" cy="4903206"/>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p:cNvSpPr txBox="1">
            <a:spLocks noGrp="1"/>
          </p:cNvSpPr>
          <p:nvPr>
            <p:ph type="title"/>
          </p:nvPr>
        </p:nvSpPr>
        <p:spPr>
          <a:xfrm>
            <a:off x="0" y="1"/>
            <a:ext cx="12192000" cy="1340527"/>
          </a:xfrm>
          <a:prstGeom prst="rect">
            <a:avLst/>
          </a:prstGeom>
          <a:solidFill>
            <a:srgbClr val="F8CBAD"/>
          </a:solidFill>
        </p:spPr>
        <p:txBody>
          <a:bodyPr/>
          <a:lstStyle/>
          <a:p>
            <a:pPr>
              <a:defRPr>
                <a:ln w="10160" cap="flat">
                  <a:solidFill>
                    <a:schemeClr val="accent5"/>
                  </a:solidFill>
                  <a:prstDash val="solid"/>
                  <a:round/>
                </a:ln>
                <a:solidFill>
                  <a:srgbClr val="FFFFFF"/>
                </a:solidFill>
                <a:effectLst>
                  <a:outerShdw blurRad="38100" dist="22860" dir="5400000" rotWithShape="0">
                    <a:srgbClr val="000000">
                      <a:alpha val="30000"/>
                    </a:srgbClr>
                  </a:outerShdw>
                </a:effectLst>
              </a:defRPr>
            </a:pPr>
            <a:r>
              <a:t>                           </a:t>
            </a:r>
            <a:r>
              <a:rPr>
                <a:solidFill>
                  <a:schemeClr val="accent1"/>
                </a:solidFill>
              </a:rPr>
              <a:t>Scope of the Project</a:t>
            </a:r>
          </a:p>
        </p:txBody>
      </p:sp>
      <p:sp>
        <p:nvSpPr>
          <p:cNvPr id="104" name="Content Placeholder 2"/>
          <p:cNvSpPr txBox="1">
            <a:spLocks noGrp="1"/>
          </p:cNvSpPr>
          <p:nvPr>
            <p:ph type="body" idx="1"/>
          </p:nvPr>
        </p:nvSpPr>
        <p:spPr>
          <a:xfrm>
            <a:off x="634900" y="1727441"/>
            <a:ext cx="10922200" cy="4724634"/>
          </a:xfrm>
          <a:prstGeom prst="rect">
            <a:avLst/>
          </a:prstGeom>
        </p:spPr>
        <p:txBody>
          <a:bodyPr/>
          <a:lstStyle/>
          <a:p>
            <a:pPr marL="219455" indent="-219455" algn="just" defTabSz="877823">
              <a:lnSpc>
                <a:spcPct val="72000"/>
              </a:lnSpc>
              <a:spcBef>
                <a:spcPts val="900"/>
              </a:spcBef>
              <a:defRPr sz="2496"/>
            </a:pPr>
            <a:r>
              <a:t>Recommender System is a system that seeks to predict or filter preferences according to the user’s choices. They help reduce information overload and provide customized information access for targeted domains. Recommender systems open new opportunities of retrieving personalized information on the Internet.</a:t>
            </a:r>
            <a:endParaRPr sz="1727"/>
          </a:p>
          <a:p>
            <a:pPr marL="0" indent="0" algn="just" defTabSz="877823">
              <a:lnSpc>
                <a:spcPct val="72000"/>
              </a:lnSpc>
              <a:spcBef>
                <a:spcPts val="900"/>
              </a:spcBef>
              <a:buSzTx/>
              <a:buNone/>
              <a:defRPr sz="3743"/>
            </a:pPr>
            <a:endParaRPr sz="1727"/>
          </a:p>
          <a:p>
            <a:pPr marL="219455" indent="-219455" algn="just" defTabSz="877823">
              <a:lnSpc>
                <a:spcPct val="72000"/>
              </a:lnSpc>
              <a:spcBef>
                <a:spcPts val="900"/>
              </a:spcBef>
              <a:defRPr sz="2496"/>
            </a:pPr>
            <a:r>
              <a:t>It also helps alleviate the problem of information overload which is a very common phenomenon with information retrieval systems and enables users to have access to products and services which are not readily available to users on the system. Helps in collecting authentic data with improved accuracy and makes the system more responsive. </a:t>
            </a:r>
            <a:endParaRPr sz="1727"/>
          </a:p>
          <a:p>
            <a:pPr marL="0" indent="0" defTabSz="877823">
              <a:lnSpc>
                <a:spcPct val="72000"/>
              </a:lnSpc>
              <a:spcBef>
                <a:spcPts val="900"/>
              </a:spcBef>
              <a:buSzTx/>
              <a:buNone/>
              <a:defRPr sz="3743">
                <a:solidFill>
                  <a:schemeClr val="accent1"/>
                </a:solidFill>
                <a:effectLst>
                  <a:outerShdw blurRad="36576" dist="24384" dir="5400000" rotWithShape="0">
                    <a:srgbClr val="6E747A">
                      <a:alpha val="43000"/>
                    </a:srgbClr>
                  </a:outerShdw>
                </a:effectLst>
              </a:defRPr>
            </a:pPr>
            <a:endParaRPr sz="1727"/>
          </a:p>
          <a:p>
            <a:pPr marL="0" indent="0" defTabSz="877823">
              <a:lnSpc>
                <a:spcPct val="72000"/>
              </a:lnSpc>
              <a:spcBef>
                <a:spcPts val="900"/>
              </a:spcBef>
              <a:buSzTx/>
              <a:buNone/>
              <a:defRPr sz="2784">
                <a:solidFill>
                  <a:schemeClr val="accent1"/>
                </a:solidFill>
                <a:effectLst>
                  <a:outerShdw blurRad="36576" dist="24384" dir="5400000" rotWithShape="0">
                    <a:srgbClr val="6E747A">
                      <a:alpha val="43000"/>
                    </a:srgbClr>
                  </a:outerShdw>
                </a:effectLst>
              </a:defRPr>
            </a:pPr>
            <a:endParaRPr sz="1727"/>
          </a:p>
          <a:p>
            <a:pPr marL="0" indent="0" defTabSz="877823">
              <a:lnSpc>
                <a:spcPct val="72000"/>
              </a:lnSpc>
              <a:spcBef>
                <a:spcPts val="900"/>
              </a:spcBef>
              <a:buSzTx/>
              <a:buNone/>
              <a:defRPr sz="1344">
                <a:solidFill>
                  <a:schemeClr val="accent1"/>
                </a:solidFill>
                <a:effectLst>
                  <a:outerShdw blurRad="36576" dist="24384" dir="5400000" rotWithShape="0">
                    <a:srgbClr val="6E747A">
                      <a:alpha val="43000"/>
                    </a:srgbClr>
                  </a:outerShdw>
                </a:effectLst>
              </a:defRPr>
            </a:pPr>
            <a:r>
              <a:t> </a:t>
            </a:r>
          </a:p>
        </p:txBody>
      </p:sp>
      <p:sp>
        <p:nvSpPr>
          <p:cNvPr id="105" name="Slide Number Placeholder 4"/>
          <p:cNvSpPr txBox="1">
            <a:spLocks noGrp="1"/>
          </p:cNvSpPr>
          <p:nvPr>
            <p:ph type="sldNum" sz="quarter" idx="4294967295"/>
          </p:nvPr>
        </p:nvSpPr>
        <p:spPr>
          <a:xfrm>
            <a:off x="11169739" y="6404292"/>
            <a:ext cx="184062"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itle 1"/>
          <p:cNvSpPr txBox="1">
            <a:spLocks noGrp="1"/>
          </p:cNvSpPr>
          <p:nvPr>
            <p:ph type="title"/>
          </p:nvPr>
        </p:nvSpPr>
        <p:spPr>
          <a:xfrm>
            <a:off x="0" y="1"/>
            <a:ext cx="12192000" cy="1225117"/>
          </a:xfrm>
          <a:prstGeom prst="rect">
            <a:avLst/>
          </a:prstGeom>
          <a:solidFill>
            <a:srgbClr val="F8CBAD"/>
          </a:solidFill>
        </p:spPr>
        <p:txBody>
          <a:bodyPr/>
          <a:lstStyle/>
          <a:p>
            <a:r>
              <a:t>                                     </a:t>
            </a:r>
            <a:r>
              <a:rPr>
                <a:solidFill>
                  <a:schemeClr val="accent1"/>
                </a:solidFill>
              </a:rPr>
              <a:t>References</a:t>
            </a:r>
          </a:p>
        </p:txBody>
      </p:sp>
      <p:sp>
        <p:nvSpPr>
          <p:cNvPr id="316" name="Content Placeholder 2"/>
          <p:cNvSpPr txBox="1">
            <a:spLocks noGrp="1"/>
          </p:cNvSpPr>
          <p:nvPr>
            <p:ph type="body" idx="1"/>
          </p:nvPr>
        </p:nvSpPr>
        <p:spPr>
          <a:xfrm>
            <a:off x="0" y="1225117"/>
            <a:ext cx="11353800" cy="5632884"/>
          </a:xfrm>
          <a:prstGeom prst="rect">
            <a:avLst/>
          </a:prstGeom>
        </p:spPr>
        <p:txBody>
          <a:bodyPr/>
          <a:lstStyle/>
          <a:p>
            <a:pPr algn="just">
              <a:defRPr sz="2600"/>
            </a:pPr>
            <a:r>
              <a:rPr dirty="0"/>
              <a:t>Yun, </a:t>
            </a:r>
            <a:r>
              <a:rPr dirty="0" err="1"/>
              <a:t>Youdong</a:t>
            </a:r>
            <a:r>
              <a:rPr dirty="0"/>
              <a:t>, Danial </a:t>
            </a:r>
            <a:r>
              <a:rPr dirty="0" err="1"/>
              <a:t>Hooshyar</a:t>
            </a:r>
            <a:r>
              <a:rPr dirty="0"/>
              <a:t>, </a:t>
            </a:r>
            <a:r>
              <a:rPr dirty="0" err="1"/>
              <a:t>Jaechoon</a:t>
            </a:r>
            <a:r>
              <a:rPr dirty="0"/>
              <a:t> Jo, and </a:t>
            </a:r>
            <a:r>
              <a:rPr dirty="0" err="1"/>
              <a:t>Heuiseok</a:t>
            </a:r>
            <a:r>
              <a:rPr dirty="0"/>
              <a:t> Lim. "Developing a hybrid collaborative filtering recommendation system with opinion mining on purchase review." Journal of Information Science 44,no. 3 (2018): 331-344.</a:t>
            </a:r>
          </a:p>
          <a:p>
            <a:pPr algn="just">
              <a:defRPr sz="2600"/>
            </a:pPr>
            <a:r>
              <a:rPr dirty="0" err="1"/>
              <a:t>Adomavicius</a:t>
            </a:r>
            <a:r>
              <a:rPr dirty="0"/>
              <a:t>, G., </a:t>
            </a:r>
            <a:r>
              <a:rPr dirty="0" err="1"/>
              <a:t>Sankaranarayanan</a:t>
            </a:r>
            <a:r>
              <a:rPr dirty="0"/>
              <a:t>, R., Sen, S., and </a:t>
            </a:r>
            <a:r>
              <a:rPr dirty="0" err="1"/>
              <a:t>Tuzhilin</a:t>
            </a:r>
            <a:r>
              <a:rPr dirty="0"/>
              <a:t>, A., 2005. Incorporating contextual information in recommender systems using a multidimensional approach. ACM TOIS, 23, 1, 103-145. </a:t>
            </a:r>
          </a:p>
          <a:p>
            <a:pPr algn="just">
              <a:defRPr sz="2600"/>
            </a:pPr>
            <a:r>
              <a:rPr dirty="0"/>
              <a:t>Cami, B. R., </a:t>
            </a:r>
            <a:r>
              <a:rPr dirty="0" err="1"/>
              <a:t>Hassanpour</a:t>
            </a:r>
            <a:r>
              <a:rPr dirty="0"/>
              <a:t>, H., &amp; </a:t>
            </a:r>
            <a:r>
              <a:rPr dirty="0" err="1"/>
              <a:t>Mashayekhi</a:t>
            </a:r>
            <a:r>
              <a:rPr dirty="0"/>
              <a:t>, H. (2017). A content-based movie recommender system based on temporal user preferences. 2017 3rd Iranian Conference on Intelligent Systems and Signal Processing (ICSPIS).</a:t>
            </a:r>
          </a:p>
          <a:p>
            <a:pPr algn="just">
              <a:defRPr sz="2600"/>
            </a:pPr>
            <a:r>
              <a:rPr dirty="0"/>
              <a:t>International Journal of Scientific &amp; Engineering Research, Volume 7, Issue 2, February-2017 ISSN 2229-5518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EC95AF-2261-44E6-ACCA-9BAB406AFC15}"/>
              </a:ext>
            </a:extLst>
          </p:cNvPr>
          <p:cNvSpPr txBox="1">
            <a:spLocks/>
          </p:cNvSpPr>
          <p:nvPr/>
        </p:nvSpPr>
        <p:spPr>
          <a:xfrm>
            <a:off x="0" y="1"/>
            <a:ext cx="12192000" cy="1225117"/>
          </a:xfrm>
          <a:prstGeom prst="rect">
            <a:avLst/>
          </a:prstGeom>
          <a:solidFill>
            <a:srgbClr val="F8CBAD"/>
          </a:solidFill>
        </p:spPr>
        <p:txBody>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hangingPunct="1"/>
            <a:r>
              <a:rPr lang="en-IN" dirty="0"/>
              <a:t>                                     </a:t>
            </a:r>
            <a:r>
              <a:rPr lang="en-IN" dirty="0">
                <a:solidFill>
                  <a:schemeClr val="accent1"/>
                </a:solidFill>
              </a:rPr>
              <a:t>Conclusion</a:t>
            </a:r>
          </a:p>
        </p:txBody>
      </p:sp>
      <p:sp>
        <p:nvSpPr>
          <p:cNvPr id="4" name="Rectangle 3">
            <a:extLst>
              <a:ext uri="{FF2B5EF4-FFF2-40B4-BE49-F238E27FC236}">
                <a16:creationId xmlns:a16="http://schemas.microsoft.com/office/drawing/2014/main" id="{AA010AF6-8331-4256-8AAA-87B916A9063D}"/>
              </a:ext>
            </a:extLst>
          </p:cNvPr>
          <p:cNvSpPr/>
          <p:nvPr/>
        </p:nvSpPr>
        <p:spPr>
          <a:xfrm>
            <a:off x="499621" y="1760985"/>
            <a:ext cx="10633435" cy="4686539"/>
          </a:xfrm>
          <a:prstGeom prst="rect">
            <a:avLst/>
          </a:prstGeom>
        </p:spPr>
        <p:txBody>
          <a:bodyPr wrap="square">
            <a:spAutoFit/>
          </a:bodyPr>
          <a:lstStyle/>
          <a:p>
            <a:pPr>
              <a:lnSpc>
                <a:spcPct val="107000"/>
              </a:lnSpc>
              <a:spcAft>
                <a:spcPts val="800"/>
              </a:spcAft>
            </a:pPr>
            <a:r>
              <a:rPr lang="en-US" sz="2000" dirty="0">
                <a:latin typeface="Times New Roman" panose="02020603050405020304" pitchFamily="18" charset="0"/>
                <a:ea typeface="SimSun" panose="02010600030101010101" pitchFamily="2" charset="-122"/>
                <a:cs typeface="Times New Roman" panose="02020603050405020304" pitchFamily="18" charset="0"/>
              </a:rPr>
              <a:t>Recommendation systems are data filtering tools that make use of data, </a:t>
            </a:r>
            <a:r>
              <a:rPr lang="en-US" sz="2000" dirty="0" err="1">
                <a:latin typeface="Times New Roman" panose="02020603050405020304" pitchFamily="18" charset="0"/>
                <a:ea typeface="SimSun" panose="02010600030101010101" pitchFamily="2" charset="-122"/>
                <a:cs typeface="Times New Roman" panose="02020603050405020304" pitchFamily="18" charset="0"/>
              </a:rPr>
              <a:t>algorithmns</a:t>
            </a:r>
            <a:r>
              <a:rPr lang="en-US" sz="2000" dirty="0">
                <a:latin typeface="Times New Roman" panose="02020603050405020304" pitchFamily="18" charset="0"/>
                <a:ea typeface="SimSun" panose="02010600030101010101" pitchFamily="2" charset="-122"/>
                <a:cs typeface="Times New Roman" panose="02020603050405020304" pitchFamily="18" charset="0"/>
              </a:rPr>
              <a:t>, and different techniques to recommend the most relevant items to all kinds of users. They help users get personalized recommendations. They are an important tool in e-commerce sites.</a:t>
            </a:r>
            <a:r>
              <a:rPr lang="en-US" sz="2000" b="1" dirty="0">
                <a:latin typeface="Times New Roman" panose="02020603050405020304" pitchFamily="18" charset="0"/>
                <a:ea typeface="SimSun" panose="02010600030101010101" pitchFamily="2" charset="-122"/>
                <a:cs typeface="Times New Roman" panose="02020603050405020304" pitchFamily="18" charset="0"/>
              </a:rPr>
              <a:t> </a:t>
            </a:r>
            <a:r>
              <a:rPr lang="en-US" sz="2000" dirty="0">
                <a:latin typeface="Times New Roman" panose="02020603050405020304" pitchFamily="18" charset="0"/>
                <a:ea typeface="SimSun" panose="02010600030101010101" pitchFamily="2" charset="-122"/>
                <a:cs typeface="Times New Roman" panose="02020603050405020304" pitchFamily="18" charset="0"/>
              </a:rPr>
              <a:t>They are used in a variety of fields including movies, music, videos, books, online shopping, </a:t>
            </a:r>
            <a:r>
              <a:rPr lang="en-US" sz="2000" dirty="0" err="1">
                <a:latin typeface="Times New Roman" panose="02020603050405020304" pitchFamily="18" charset="0"/>
                <a:ea typeface="SimSun" panose="02010600030101010101" pitchFamily="2" charset="-122"/>
                <a:cs typeface="Times New Roman" panose="02020603050405020304" pitchFamily="18" charset="0"/>
              </a:rPr>
              <a:t>restsurants</a:t>
            </a:r>
            <a:r>
              <a:rPr lang="en-US" sz="2000" dirty="0">
                <a:latin typeface="Times New Roman" panose="02020603050405020304" pitchFamily="18" charset="0"/>
                <a:ea typeface="SimSun" panose="02010600030101010101" pitchFamily="2" charset="-122"/>
                <a:cs typeface="Times New Roman" panose="02020603050405020304" pitchFamily="18" charset="0"/>
              </a:rPr>
              <a:t>, news and various others. Netflix, Amazon Prime, Amazon Kindle, Twitter, Instagram, </a:t>
            </a:r>
            <a:r>
              <a:rPr lang="en-US" sz="2000" dirty="0" err="1">
                <a:latin typeface="Times New Roman" panose="02020603050405020304" pitchFamily="18" charset="0"/>
                <a:ea typeface="SimSun" panose="02010600030101010101" pitchFamily="2" charset="-122"/>
                <a:cs typeface="Times New Roman" panose="02020603050405020304" pitchFamily="18" charset="0"/>
              </a:rPr>
              <a:t>Youtube</a:t>
            </a:r>
            <a:r>
              <a:rPr lang="en-US" sz="2000" dirty="0">
                <a:latin typeface="Times New Roman" panose="02020603050405020304" pitchFamily="18" charset="0"/>
                <a:ea typeface="SimSun" panose="02010600030101010101" pitchFamily="2" charset="-122"/>
                <a:cs typeface="Times New Roman" panose="02020603050405020304" pitchFamily="18" charset="0"/>
              </a:rPr>
              <a:t>, Flipkart, </a:t>
            </a:r>
            <a:r>
              <a:rPr lang="en-US" sz="2000" dirty="0" err="1">
                <a:latin typeface="Times New Roman" panose="02020603050405020304" pitchFamily="18" charset="0"/>
                <a:ea typeface="SimSun" panose="02010600030101010101" pitchFamily="2" charset="-122"/>
                <a:cs typeface="Times New Roman" panose="02020603050405020304" pitchFamily="18" charset="0"/>
              </a:rPr>
              <a:t>Ebay</a:t>
            </a:r>
            <a:r>
              <a:rPr lang="en-US" sz="2000" dirty="0">
                <a:latin typeface="Times New Roman" panose="02020603050405020304" pitchFamily="18" charset="0"/>
                <a:ea typeface="SimSun" panose="02010600030101010101" pitchFamily="2" charset="-122"/>
                <a:cs typeface="Times New Roman" panose="02020603050405020304" pitchFamily="18" charset="0"/>
              </a:rPr>
              <a:t> are all recommendation systems. All social networking sites are recommendation systems. Movie recommendation systems help users decide which movies to watch instead of them wasting time deciding what to watch. The system implemented in our project is based on the collaborative filtering algorithm along with matrix factorization method. However, we have used opinion mining and clustering to incorporate the user's opinion at the fine-grained level to improve the prediction accuracy of recommendation system. They help overcome the problem of information overload. Movies are recommended to users based on the reviews, ratings, and feedback given by them. It depends on their previous interaction with the system. The goal is to provide the most accurate recommendations in the least possible time. </a:t>
            </a:r>
            <a:endParaRPr lang="en-IN" sz="2000" dirty="0">
              <a:latin typeface="Calibri" panose="020F0502020204030204" pitchFamily="34" charset="0"/>
              <a:ea typeface="SimSun" panose="02010600030101010101" pitchFamily="2" charset="-122"/>
              <a:cs typeface="Times New Roman" panose="02020603050405020304" pitchFamily="18"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xfrm>
            <a:off x="0" y="1"/>
            <a:ext cx="12192000" cy="1145218"/>
          </a:xfrm>
          <a:prstGeom prst="rect">
            <a:avLst/>
          </a:prstGeom>
          <a:solidFill>
            <a:srgbClr val="F8CBAD"/>
          </a:solidFill>
        </p:spPr>
        <p:txBody>
          <a:bodyPr/>
          <a:lstStyle/>
          <a:p>
            <a:r>
              <a:t>                                      </a:t>
            </a:r>
            <a:r>
              <a:rPr>
                <a:solidFill>
                  <a:schemeClr val="accent1"/>
                </a:solidFill>
              </a:rPr>
              <a:t>Objectives</a:t>
            </a:r>
          </a:p>
        </p:txBody>
      </p:sp>
      <p:sp>
        <p:nvSpPr>
          <p:cNvPr id="108" name="Content Placeholder 2"/>
          <p:cNvSpPr txBox="1">
            <a:spLocks noGrp="1"/>
          </p:cNvSpPr>
          <p:nvPr>
            <p:ph type="body" idx="1"/>
          </p:nvPr>
        </p:nvSpPr>
        <p:spPr>
          <a:xfrm>
            <a:off x="838200" y="1825625"/>
            <a:ext cx="10515600" cy="4351338"/>
          </a:xfrm>
          <a:prstGeom prst="rect">
            <a:avLst/>
          </a:prstGeom>
        </p:spPr>
        <p:txBody>
          <a:bodyPr/>
          <a:lstStyle/>
          <a:p>
            <a:pPr algn="just">
              <a:defRPr sz="2600"/>
            </a:pPr>
            <a:r>
              <a:t>To build a robust movie recommendation system which will recommend movies to it's user based on there interest of movies.</a:t>
            </a:r>
          </a:p>
          <a:p>
            <a:pPr algn="just">
              <a:defRPr sz="2600"/>
            </a:pPr>
            <a:r>
              <a:t>To incorporate opinion mining to improve the performance of the recommendation system.</a:t>
            </a:r>
          </a:p>
          <a:p>
            <a:pPr algn="just">
              <a:defRPr sz="2600"/>
            </a:pPr>
            <a:r>
              <a:t>To improve the efficiency of the recommendation system by  the conglomeration  friend’s recommendation </a:t>
            </a:r>
            <a:r>
              <a:rPr sz="2800"/>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xfrm>
            <a:off x="0" y="0"/>
            <a:ext cx="12192000" cy="1189609"/>
          </a:xfrm>
          <a:prstGeom prst="rect">
            <a:avLst/>
          </a:prstGeom>
          <a:solidFill>
            <a:srgbClr val="F8CBAD"/>
          </a:solidFill>
        </p:spPr>
        <p:txBody>
          <a:bodyPr/>
          <a:lstStyle/>
          <a:p>
            <a:r>
              <a:rPr dirty="0"/>
              <a:t>                                       </a:t>
            </a:r>
            <a:r>
              <a:rPr dirty="0">
                <a:solidFill>
                  <a:schemeClr val="accent1"/>
                </a:solidFill>
              </a:rPr>
              <a:t>Abstract </a:t>
            </a:r>
          </a:p>
        </p:txBody>
      </p:sp>
      <p:sp>
        <p:nvSpPr>
          <p:cNvPr id="111" name="Content Placeholder 2"/>
          <p:cNvSpPr txBox="1">
            <a:spLocks noGrp="1"/>
          </p:cNvSpPr>
          <p:nvPr>
            <p:ph type="body" idx="1"/>
          </p:nvPr>
        </p:nvSpPr>
        <p:spPr>
          <a:xfrm>
            <a:off x="838200" y="1926455"/>
            <a:ext cx="10515600" cy="5428696"/>
          </a:xfrm>
          <a:prstGeom prst="rect">
            <a:avLst/>
          </a:prstGeom>
        </p:spPr>
        <p:txBody>
          <a:bodyPr/>
          <a:lstStyle/>
          <a:p>
            <a:pPr marL="0" indent="0" algn="just">
              <a:buSzTx/>
              <a:buNone/>
              <a:defRPr sz="2600"/>
            </a:pPr>
            <a:r>
              <a:t>Personalized customer service can set your business apart. Personalization is a means of meeting the customer's needs more effectively  and  efficiently making interactions faster and easier and consequently, increasing customer satisfaction. </a:t>
            </a:r>
          </a:p>
          <a:p>
            <a:pPr marL="0" indent="0" algn="just">
              <a:buSzTx/>
              <a:buNone/>
              <a:defRPr sz="2600"/>
            </a:pPr>
            <a:r>
              <a:t>The movie recommendation system implemented in our project is based on the collaborative filtering algorithm along with matrix factorization method. However we are using opinion mining to incorporate the user's opinion at the fine-grained level to improve the prediction accuracy of recommendation system.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p:cNvSpPr txBox="1">
            <a:spLocks noGrp="1"/>
          </p:cNvSpPr>
          <p:nvPr>
            <p:ph type="title"/>
          </p:nvPr>
        </p:nvSpPr>
        <p:spPr>
          <a:xfrm>
            <a:off x="0" y="0"/>
            <a:ext cx="12192000" cy="1115695"/>
          </a:xfrm>
          <a:prstGeom prst="rect">
            <a:avLst/>
          </a:prstGeom>
          <a:solidFill>
            <a:srgbClr val="F8CBAD"/>
          </a:solidFill>
        </p:spPr>
        <p:txBody>
          <a:bodyPr/>
          <a:lstStyle/>
          <a:p>
            <a:pPr>
              <a:defRPr>
                <a:ln w="10160" cap="flat">
                  <a:solidFill>
                    <a:schemeClr val="accent5"/>
                  </a:solidFill>
                  <a:prstDash val="solid"/>
                  <a:round/>
                </a:ln>
                <a:solidFill>
                  <a:srgbClr val="FFFFFF"/>
                </a:solidFill>
                <a:effectLst>
                  <a:outerShdw blurRad="38100" dist="22860" dir="5400000" rotWithShape="0">
                    <a:srgbClr val="000000">
                      <a:alpha val="30000"/>
                    </a:srgbClr>
                  </a:outerShdw>
                </a:effectLst>
              </a:defRPr>
            </a:pPr>
            <a:r>
              <a:t>                               </a:t>
            </a:r>
            <a:r>
              <a:rPr>
                <a:solidFill>
                  <a:schemeClr val="accent1"/>
                </a:solidFill>
              </a:rPr>
              <a:t>Literature Survey</a:t>
            </a:r>
          </a:p>
        </p:txBody>
      </p:sp>
      <p:sp>
        <p:nvSpPr>
          <p:cNvPr id="114" name="Slide Number Placeholder 4"/>
          <p:cNvSpPr txBox="1">
            <a:spLocks noGrp="1"/>
          </p:cNvSpPr>
          <p:nvPr>
            <p:ph type="sldNum" sz="quarter" idx="4294967295"/>
          </p:nvPr>
        </p:nvSpPr>
        <p:spPr>
          <a:xfrm>
            <a:off x="11176399" y="6416992"/>
            <a:ext cx="177401" cy="2438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100"/>
            </a:lvl1pPr>
          </a:lstStyle>
          <a:p>
            <a:fld id="{86CB4B4D-7CA3-9044-876B-883B54F8677D}" type="slidenum">
              <a:t>7</a:t>
            </a:fld>
            <a:endParaRPr/>
          </a:p>
        </p:txBody>
      </p:sp>
      <p:graphicFrame>
        <p:nvGraphicFramePr>
          <p:cNvPr id="115" name="Content Placeholder 12"/>
          <p:cNvGraphicFramePr/>
          <p:nvPr/>
        </p:nvGraphicFramePr>
        <p:xfrm>
          <a:off x="1083308" y="1278383"/>
          <a:ext cx="9534385" cy="5443093"/>
        </p:xfrm>
        <a:graphic>
          <a:graphicData uri="http://schemas.openxmlformats.org/drawingml/2006/table">
            <a:tbl>
              <a:tblPr firstRow="1" bandRow="1">
                <a:tableStyleId>{4C3C2611-4C71-4FC5-86AE-919BDF0F9419}</a:tableStyleId>
              </a:tblPr>
              <a:tblGrid>
                <a:gridCol w="471777">
                  <a:extLst>
                    <a:ext uri="{9D8B030D-6E8A-4147-A177-3AD203B41FA5}">
                      <a16:colId xmlns:a16="http://schemas.microsoft.com/office/drawing/2014/main" val="20000"/>
                    </a:ext>
                  </a:extLst>
                </a:gridCol>
                <a:gridCol w="1835757">
                  <a:extLst>
                    <a:ext uri="{9D8B030D-6E8A-4147-A177-3AD203B41FA5}">
                      <a16:colId xmlns:a16="http://schemas.microsoft.com/office/drawing/2014/main" val="20001"/>
                    </a:ext>
                  </a:extLst>
                </a:gridCol>
                <a:gridCol w="2617559">
                  <a:extLst>
                    <a:ext uri="{9D8B030D-6E8A-4147-A177-3AD203B41FA5}">
                      <a16:colId xmlns:a16="http://schemas.microsoft.com/office/drawing/2014/main" val="20002"/>
                    </a:ext>
                  </a:extLst>
                </a:gridCol>
                <a:gridCol w="2375573">
                  <a:extLst>
                    <a:ext uri="{9D8B030D-6E8A-4147-A177-3AD203B41FA5}">
                      <a16:colId xmlns:a16="http://schemas.microsoft.com/office/drawing/2014/main" val="20003"/>
                    </a:ext>
                  </a:extLst>
                </a:gridCol>
                <a:gridCol w="2233719">
                  <a:extLst>
                    <a:ext uri="{9D8B030D-6E8A-4147-A177-3AD203B41FA5}">
                      <a16:colId xmlns:a16="http://schemas.microsoft.com/office/drawing/2014/main" val="20004"/>
                    </a:ext>
                  </a:extLst>
                </a:gridCol>
              </a:tblGrid>
              <a:tr h="1213151">
                <a:tc>
                  <a:txBody>
                    <a:bodyPr/>
                    <a:lstStyle/>
                    <a:p>
                      <a:pPr algn="l">
                        <a:defRPr sz="1800" b="0">
                          <a:solidFill>
                            <a:srgbClr val="000000"/>
                          </a:solidFill>
                        </a:defRPr>
                      </a:pPr>
                      <a:r>
                        <a:rPr b="1">
                          <a:solidFill>
                            <a:srgbClr val="FFFFFF"/>
                          </a:solidFill>
                        </a:rPr>
                        <a:t>Sr. 
No.</a:t>
                      </a:r>
                    </a:p>
                  </a:txBody>
                  <a:tcPr marL="42862" marR="42862" marT="42862" marB="42862" horzOverflow="overflow"/>
                </a:tc>
                <a:tc>
                  <a:txBody>
                    <a:bodyPr/>
                    <a:lstStyle/>
                    <a:p>
                      <a:pPr algn="l">
                        <a:defRPr sz="1800"/>
                      </a:pPr>
                      <a:r>
                        <a:t>Reference Name (Write Paper Title)</a:t>
                      </a:r>
                      <a:endParaRPr sz="1900"/>
                    </a:p>
                  </a:txBody>
                  <a:tcPr marL="42862" marR="42862" marT="42862" marB="42862" horzOverflow="overflow"/>
                </a:tc>
                <a:tc>
                  <a:txBody>
                    <a:bodyPr/>
                    <a:lstStyle/>
                    <a:p>
                      <a:pPr algn="l">
                        <a:defRPr sz="1800"/>
                      </a:pPr>
                      <a:r>
                        <a:t> Seed Idea/ Work       description</a:t>
                      </a:r>
                      <a:endParaRPr sz="1900"/>
                    </a:p>
                  </a:txBody>
                  <a:tcPr marL="42862" marR="42862" marT="42862" marB="42862" horzOverflow="overflow"/>
                </a:tc>
                <a:tc>
                  <a:txBody>
                    <a:bodyPr/>
                    <a:lstStyle/>
                    <a:p>
                      <a:pPr algn="l">
                        <a:defRPr sz="1800" b="0">
                          <a:solidFill>
                            <a:srgbClr val="000000"/>
                          </a:solidFill>
                        </a:defRPr>
                      </a:pPr>
                      <a:r>
                        <a:rPr sz="1600" b="1">
                          <a:solidFill>
                            <a:srgbClr val="FFFFFF"/>
                          </a:solidFill>
                        </a:rPr>
                        <a:t>     Pros</a:t>
                      </a:r>
                    </a:p>
                  </a:txBody>
                  <a:tcPr marL="42862" marR="42862" marT="42862" marB="42862" horzOverflow="overflow"/>
                </a:tc>
                <a:tc>
                  <a:txBody>
                    <a:bodyPr/>
                    <a:lstStyle/>
                    <a:p>
                      <a:pPr algn="l">
                        <a:defRPr sz="1800" b="0">
                          <a:solidFill>
                            <a:srgbClr val="000000"/>
                          </a:solidFill>
                        </a:defRPr>
                      </a:pPr>
                      <a:r>
                        <a:rPr sz="1600" b="1">
                          <a:solidFill>
                            <a:srgbClr val="FFFFFF"/>
                          </a:solidFill>
                        </a:rPr>
                        <a:t>   Cons</a:t>
                      </a:r>
                    </a:p>
                  </a:txBody>
                  <a:tcPr marL="42862" marR="42862" marT="42862" marB="42862" horzOverflow="overflow"/>
                </a:tc>
                <a:extLst>
                  <a:ext uri="{0D108BD9-81ED-4DB2-BD59-A6C34878D82A}">
                    <a16:rowId xmlns:a16="http://schemas.microsoft.com/office/drawing/2014/main" val="10000"/>
                  </a:ext>
                </a:extLst>
              </a:tr>
              <a:tr h="2422517">
                <a:tc>
                  <a:txBody>
                    <a:bodyPr/>
                    <a:lstStyle/>
                    <a:p>
                      <a:pPr algn="l">
                        <a:defRPr sz="1800"/>
                      </a:pPr>
                      <a:r>
                        <a:rPr sz="1600"/>
                        <a:t>1</a:t>
                      </a:r>
                    </a:p>
                  </a:txBody>
                  <a:tcPr marL="42862" marR="42862" marT="42862" marB="42862" horzOverflow="overflow"/>
                </a:tc>
                <a:tc>
                  <a:txBody>
                    <a:bodyPr/>
                    <a:lstStyle/>
                    <a:p>
                      <a:pPr algn="l">
                        <a:defRPr sz="1800"/>
                      </a:pPr>
                      <a:r>
                        <a:rPr sz="1600" b="1"/>
                        <a:t>Improving the accuracy of collaborative filtering recommendations
using clustering and association rules mining on implicit data</a:t>
                      </a:r>
                    </a:p>
                  </a:txBody>
                  <a:tcPr marL="42862" marR="42862" marT="42862" marB="42862" horzOverflow="overflow"/>
                </a:tc>
                <a:tc>
                  <a:txBody>
                    <a:bodyPr/>
                    <a:lstStyle/>
                    <a:p>
                      <a:pPr algn="l">
                        <a:defRPr sz="1800"/>
                      </a:pPr>
                      <a:r>
                        <a:rPr sz="1600" b="1"/>
                        <a:t>To improve the results provided by the traditional recommendation system  by employing association rules mining.</a:t>
                      </a:r>
                    </a:p>
                  </a:txBody>
                  <a:tcPr marL="42862" marR="42862" marT="42862" marB="42862" horzOverflow="overflow"/>
                </a:tc>
                <a:tc>
                  <a:txBody>
                    <a:bodyPr/>
                    <a:lstStyle/>
                    <a:p>
                      <a:pPr algn="l">
                        <a:defRPr sz="1800"/>
                      </a:pPr>
                      <a:r>
                        <a:rPr sz="1600" b="1"/>
                        <a:t>Achieves  better performance when compared to the basic CF and other extended version of CF
techniques in terms of Precision, Recall metrics, even when the data is very sparse.</a:t>
                      </a:r>
                    </a:p>
                  </a:txBody>
                  <a:tcPr marL="42862" marR="42862" marT="42862" marB="42862" horzOverflow="overflow"/>
                </a:tc>
                <a:tc>
                  <a:txBody>
                    <a:bodyPr/>
                    <a:lstStyle/>
                    <a:p>
                      <a:pPr algn="l">
                        <a:defRPr sz="1800"/>
                      </a:pPr>
                      <a:r>
                        <a:rPr sz="1600" b="1"/>
                        <a:t>A lot of steps required to achieve the actual sentiment.</a:t>
                      </a:r>
                    </a:p>
                  </a:txBody>
                  <a:tcPr marL="42862" marR="42862" marT="42862" marB="42862" horzOverflow="overflow"/>
                </a:tc>
                <a:extLst>
                  <a:ext uri="{0D108BD9-81ED-4DB2-BD59-A6C34878D82A}">
                    <a16:rowId xmlns:a16="http://schemas.microsoft.com/office/drawing/2014/main" val="10001"/>
                  </a:ext>
                </a:extLst>
              </a:tr>
              <a:tr h="1807425">
                <a:tc>
                  <a:txBody>
                    <a:bodyPr/>
                    <a:lstStyle/>
                    <a:p>
                      <a:pPr algn="l">
                        <a:defRPr sz="1800"/>
                      </a:pPr>
                      <a:r>
                        <a:rPr sz="1600"/>
                        <a:t>2</a:t>
                      </a:r>
                    </a:p>
                  </a:txBody>
                  <a:tcPr marL="42862" marR="42862" marT="42862" marB="42862" horzOverflow="overflow"/>
                </a:tc>
                <a:tc>
                  <a:txBody>
                    <a:bodyPr/>
                    <a:lstStyle/>
                    <a:p>
                      <a:pPr algn="l">
                        <a:defRPr sz="1800"/>
                      </a:pPr>
                      <a:r>
                        <a:rPr sz="1600" b="1"/>
                        <a:t>Analysis of Algorithms Used in Opinion Mining</a:t>
                      </a:r>
                    </a:p>
                  </a:txBody>
                  <a:tcPr marL="42862" marR="42862" marT="42862" marB="42862" horzOverflow="overflow"/>
                </a:tc>
                <a:tc>
                  <a:txBody>
                    <a:bodyPr/>
                    <a:lstStyle/>
                    <a:p>
                      <a:pPr algn="l">
                        <a:defRPr sz="1800"/>
                      </a:pPr>
                      <a:r>
                        <a:rPr sz="1600" b="1"/>
                        <a:t>Types of algorithm used in opinion mining.
Challenge the decision making problem good or bad.</a:t>
                      </a:r>
                    </a:p>
                  </a:txBody>
                  <a:tcPr marL="42862" marR="42862" marT="42862" marB="42862" horzOverflow="overflow"/>
                </a:tc>
                <a:tc>
                  <a:txBody>
                    <a:bodyPr/>
                    <a:lstStyle/>
                    <a:p>
                      <a:pPr algn="l">
                        <a:defRPr sz="1800"/>
                      </a:pPr>
                      <a:r>
                        <a:rPr sz="1600" b="1" dirty="0"/>
                        <a:t>Classifies the polarity of a given text.
Supervised &amp; Unsupervised </a:t>
                      </a:r>
                      <a:r>
                        <a:rPr sz="1600" b="1" dirty="0" err="1"/>
                        <a:t>Algorithmns</a:t>
                      </a:r>
                      <a:r>
                        <a:rPr sz="1600" b="1" dirty="0"/>
                        <a:t>.</a:t>
                      </a:r>
                    </a:p>
                  </a:txBody>
                  <a:tcPr marL="42862" marR="42862" marT="42862" marB="42862" horzOverflow="overflow"/>
                </a:tc>
                <a:tc>
                  <a:txBody>
                    <a:bodyPr/>
                    <a:lstStyle/>
                    <a:p>
                      <a:pPr algn="l">
                        <a:defRPr sz="1600" b="1"/>
                      </a:pPr>
                      <a:r>
                        <a:rPr dirty="0"/>
                        <a:t>A lot of steps required to achieve the actual sentiment.</a:t>
                      </a:r>
                    </a:p>
                  </a:txBody>
                  <a:tcPr marL="42862" marR="42862" marT="42862" marB="42862" horzOverflow="overflow"/>
                </a:tc>
                <a:extLst>
                  <a:ext uri="{0D108BD9-81ED-4DB2-BD59-A6C34878D82A}">
                    <a16:rowId xmlns:a16="http://schemas.microsoft.com/office/drawing/2014/main" val="10002"/>
                  </a:ext>
                </a:extLst>
              </a:tr>
            </a:tbl>
          </a:graphicData>
        </a:graphic>
      </p:graphicFrame>
      <p:graphicFrame>
        <p:nvGraphicFramePr>
          <p:cNvPr id="116" name="Table 2"/>
          <p:cNvGraphicFramePr/>
          <p:nvPr/>
        </p:nvGraphicFramePr>
        <p:xfrm>
          <a:off x="10617693" y="1278383"/>
          <a:ext cx="1574306" cy="5650183"/>
        </p:xfrm>
        <a:graphic>
          <a:graphicData uri="http://schemas.openxmlformats.org/drawingml/2006/table">
            <a:tbl>
              <a:tblPr firstRow="1" bandRow="1">
                <a:tableStyleId>{4C3C2611-4C71-4FC5-86AE-919BDF0F9419}</a:tableStyleId>
              </a:tblPr>
              <a:tblGrid>
                <a:gridCol w="1574306">
                  <a:extLst>
                    <a:ext uri="{9D8B030D-6E8A-4147-A177-3AD203B41FA5}">
                      <a16:colId xmlns:a16="http://schemas.microsoft.com/office/drawing/2014/main" val="20000"/>
                    </a:ext>
                  </a:extLst>
                </a:gridCol>
              </a:tblGrid>
              <a:tr h="1225120">
                <a:tc>
                  <a:txBody>
                    <a:bodyPr/>
                    <a:lstStyle/>
                    <a:p>
                      <a:pPr algn="l">
                        <a:defRPr sz="1800" b="0">
                          <a:solidFill>
                            <a:srgbClr val="000000"/>
                          </a:solidFill>
                        </a:defRPr>
                      </a:pPr>
                      <a:r>
                        <a:rPr b="1">
                          <a:solidFill>
                            <a:srgbClr val="FFFFFF"/>
                          </a:solidFill>
                        </a:rPr>
                        <a:t>Source and      Year</a:t>
                      </a:r>
                    </a:p>
                  </a:txBody>
                  <a:tcPr marL="45720" marR="45720" horzOverflow="overflow"/>
                </a:tc>
                <a:extLst>
                  <a:ext uri="{0D108BD9-81ED-4DB2-BD59-A6C34878D82A}">
                    <a16:rowId xmlns:a16="http://schemas.microsoft.com/office/drawing/2014/main" val="10000"/>
                  </a:ext>
                </a:extLst>
              </a:tr>
              <a:tr h="2379215">
                <a:tc>
                  <a:txBody>
                    <a:bodyPr/>
                    <a:lstStyle/>
                    <a:p>
                      <a:pPr algn="l">
                        <a:defRPr sz="1800"/>
                      </a:pPr>
                      <a:r>
                        <a:t>Sicence Direct  
2017</a:t>
                      </a:r>
                    </a:p>
                  </a:txBody>
                  <a:tcPr marL="45720" marR="45720" horzOverflow="overflow"/>
                </a:tc>
                <a:extLst>
                  <a:ext uri="{0D108BD9-81ED-4DB2-BD59-A6C34878D82A}">
                    <a16:rowId xmlns:a16="http://schemas.microsoft.com/office/drawing/2014/main" val="10001"/>
                  </a:ext>
                </a:extLst>
              </a:tr>
              <a:tr h="2045848">
                <a:tc>
                  <a:txBody>
                    <a:bodyPr/>
                    <a:lstStyle/>
                    <a:p>
                      <a:pPr algn="l">
                        <a:defRPr sz="1800"/>
                      </a:pPr>
                      <a:r>
                        <a:t>IEEE
2017</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 name="Content Placeholder 5"/>
          <p:cNvGraphicFramePr/>
          <p:nvPr/>
        </p:nvGraphicFramePr>
        <p:xfrm>
          <a:off x="1465063" y="308966"/>
          <a:ext cx="9259570" cy="6404524"/>
        </p:xfrm>
        <a:graphic>
          <a:graphicData uri="http://schemas.openxmlformats.org/drawingml/2006/table">
            <a:tbl>
              <a:tblPr firstRow="1" bandRow="1">
                <a:tableStyleId>{4C3C2611-4C71-4FC5-86AE-919BDF0F9419}</a:tableStyleId>
              </a:tblPr>
              <a:tblGrid>
                <a:gridCol w="375920">
                  <a:extLst>
                    <a:ext uri="{9D8B030D-6E8A-4147-A177-3AD203B41FA5}">
                      <a16:colId xmlns:a16="http://schemas.microsoft.com/office/drawing/2014/main" val="20000"/>
                    </a:ext>
                  </a:extLst>
                </a:gridCol>
                <a:gridCol w="2231390">
                  <a:extLst>
                    <a:ext uri="{9D8B030D-6E8A-4147-A177-3AD203B41FA5}">
                      <a16:colId xmlns:a16="http://schemas.microsoft.com/office/drawing/2014/main" val="20001"/>
                    </a:ext>
                  </a:extLst>
                </a:gridCol>
                <a:gridCol w="2147570">
                  <a:extLst>
                    <a:ext uri="{9D8B030D-6E8A-4147-A177-3AD203B41FA5}">
                      <a16:colId xmlns:a16="http://schemas.microsoft.com/office/drawing/2014/main" val="20002"/>
                    </a:ext>
                  </a:extLst>
                </a:gridCol>
                <a:gridCol w="2330450">
                  <a:extLst>
                    <a:ext uri="{9D8B030D-6E8A-4147-A177-3AD203B41FA5}">
                      <a16:colId xmlns:a16="http://schemas.microsoft.com/office/drawing/2014/main" val="20003"/>
                    </a:ext>
                  </a:extLst>
                </a:gridCol>
                <a:gridCol w="2174240">
                  <a:extLst>
                    <a:ext uri="{9D8B030D-6E8A-4147-A177-3AD203B41FA5}">
                      <a16:colId xmlns:a16="http://schemas.microsoft.com/office/drawing/2014/main" val="20004"/>
                    </a:ext>
                  </a:extLst>
                </a:gridCol>
              </a:tblGrid>
              <a:tr h="2238924">
                <a:tc>
                  <a:txBody>
                    <a:bodyPr/>
                    <a:lstStyle/>
                    <a:p>
                      <a:pPr algn="l">
                        <a:defRPr sz="1800" b="0">
                          <a:solidFill>
                            <a:srgbClr val="000000"/>
                          </a:solidFill>
                        </a:defRPr>
                      </a:pPr>
                      <a:r>
                        <a:rPr sz="1600" b="1"/>
                        <a:t>3</a:t>
                      </a:r>
                    </a:p>
                  </a:txBody>
                  <a:tcPr marL="42862" marR="42862" marT="42862" marB="42862" horzOverflow="overflow"/>
                </a:tc>
                <a:tc>
                  <a:txBody>
                    <a:bodyPr/>
                    <a:lstStyle/>
                    <a:p>
                      <a:pPr algn="l">
                        <a:defRPr sz="1800" b="0">
                          <a:solidFill>
                            <a:srgbClr val="000000"/>
                          </a:solidFill>
                        </a:defRPr>
                      </a:pPr>
                      <a:r>
                        <a:rPr b="1"/>
                        <a:t>Collaborative Filtering Recommender Systems</a:t>
                      </a:r>
                    </a:p>
                  </a:txBody>
                  <a:tcPr marL="42862" marR="42862" marT="42862" marB="42862" horzOverflow="overflow"/>
                </a:tc>
                <a:tc>
                  <a:txBody>
                    <a:bodyPr/>
                    <a:lstStyle/>
                    <a:p>
                      <a:pPr algn="l">
                        <a:defRPr sz="1800" b="0">
                          <a:solidFill>
                            <a:srgbClr val="000000"/>
                          </a:solidFill>
                        </a:defRPr>
                      </a:pPr>
                      <a:r>
                        <a:rPr b="1"/>
                        <a:t>How to develop collaborative filtering algorithm and how it is used for recommendation</a:t>
                      </a:r>
                    </a:p>
                  </a:txBody>
                  <a:tcPr marL="42862" marR="42862" marT="42862" marB="42862" horzOverflow="overflow"/>
                </a:tc>
                <a:tc>
                  <a:txBody>
                    <a:bodyPr/>
                    <a:lstStyle/>
                    <a:p>
                      <a:pPr algn="l">
                        <a:defRPr sz="1800" b="0">
                          <a:solidFill>
                            <a:srgbClr val="000000"/>
                          </a:solidFill>
                        </a:defRPr>
                      </a:pPr>
                      <a:r>
                        <a:rPr sz="1600" b="1"/>
                        <a:t>We don’t  need   domain  knowledge  because  the embeddings  are   automatically  learned</a:t>
                      </a:r>
                    </a:p>
                  </a:txBody>
                  <a:tcPr marL="42862" marR="42862" marT="42862" marB="42862" horzOverflow="overflow"/>
                </a:tc>
                <a:tc>
                  <a:txBody>
                    <a:bodyPr/>
                    <a:lstStyle/>
                    <a:p>
                      <a:pPr algn="l">
                        <a:defRPr sz="1800" b="0">
                          <a:solidFill>
                            <a:srgbClr val="000000"/>
                          </a:solidFill>
                        </a:defRPr>
                      </a:pPr>
                      <a:r>
                        <a:rPr b="1"/>
                        <a:t>Quantitative data such  as product rating or purchase history reflect user’s taste is questionable.</a:t>
                      </a:r>
                    </a:p>
                  </a:txBody>
                  <a:tcPr marL="42862" marR="42862" marT="42862" marB="42862" horzOverflow="overflow"/>
                </a:tc>
                <a:extLst>
                  <a:ext uri="{0D108BD9-81ED-4DB2-BD59-A6C34878D82A}">
                    <a16:rowId xmlns:a16="http://schemas.microsoft.com/office/drawing/2014/main" val="10000"/>
                  </a:ext>
                </a:extLst>
              </a:tr>
              <a:tr h="2082800">
                <a:tc>
                  <a:txBody>
                    <a:bodyPr/>
                    <a:lstStyle/>
                    <a:p>
                      <a:pPr algn="l">
                        <a:defRPr sz="1800"/>
                      </a:pPr>
                      <a:r>
                        <a:rPr sz="1600"/>
                        <a:t>4</a:t>
                      </a:r>
                    </a:p>
                  </a:txBody>
                  <a:tcPr marL="42862" marR="42862" marT="42862" marB="42862" horzOverflow="overflow"/>
                </a:tc>
                <a:tc>
                  <a:txBody>
                    <a:bodyPr/>
                    <a:lstStyle/>
                    <a:p>
                      <a:pPr algn="l">
                        <a:defRPr sz="1800"/>
                      </a:pPr>
                      <a:r>
                        <a:rPr sz="1600" b="1"/>
                        <a:t>Survey on Opinion Mining Algorithms and Applications</a:t>
                      </a:r>
                    </a:p>
                  </a:txBody>
                  <a:tcPr marL="42862" marR="42862" marT="42862" marB="42862" horzOverflow="overflow"/>
                </a:tc>
                <a:tc>
                  <a:txBody>
                    <a:bodyPr/>
                    <a:lstStyle/>
                    <a:p>
                      <a:pPr algn="l">
                        <a:defRPr sz="1800"/>
                      </a:pPr>
                      <a:r>
                        <a:rPr sz="1600" b="1"/>
                        <a:t>Overview of Opinion mining algorithms and classification with their field of applications.</a:t>
                      </a:r>
                    </a:p>
                  </a:txBody>
                  <a:tcPr marL="42862" marR="42862" marT="42862" marB="42862" horzOverflow="overflow"/>
                </a:tc>
                <a:tc>
                  <a:txBody>
                    <a:bodyPr/>
                    <a:lstStyle/>
                    <a:p>
                      <a:pPr algn="l">
                        <a:defRPr sz="1800"/>
                      </a:pPr>
                      <a:r>
                        <a:rPr sz="1600" b="1"/>
                        <a:t>Positive or negative connotation is mathematically represented as a quintuple.</a:t>
                      </a:r>
                    </a:p>
                  </a:txBody>
                  <a:tcPr marL="42862" marR="42862" marT="42862" marB="42862" horzOverflow="overflow"/>
                </a:tc>
                <a:tc>
                  <a:txBody>
                    <a:bodyPr/>
                    <a:lstStyle/>
                    <a:p>
                      <a:pPr algn="l">
                        <a:defRPr sz="1800"/>
                      </a:pPr>
                      <a:r>
                        <a:rPr sz="1600" b="1"/>
                        <a:t>Information is available in multiple different
formats.</a:t>
                      </a:r>
                    </a:p>
                  </a:txBody>
                  <a:tcPr marL="42862" marR="42862" marT="42862" marB="42862" horzOverflow="overflow"/>
                </a:tc>
                <a:extLst>
                  <a:ext uri="{0D108BD9-81ED-4DB2-BD59-A6C34878D82A}">
                    <a16:rowId xmlns:a16="http://schemas.microsoft.com/office/drawing/2014/main" val="10001"/>
                  </a:ext>
                </a:extLst>
              </a:tr>
              <a:tr h="2082800">
                <a:tc>
                  <a:txBody>
                    <a:bodyPr/>
                    <a:lstStyle/>
                    <a:p>
                      <a:pPr algn="l">
                        <a:defRPr sz="1800"/>
                      </a:pPr>
                      <a:r>
                        <a:rPr sz="1600"/>
                        <a:t>5</a:t>
                      </a:r>
                    </a:p>
                  </a:txBody>
                  <a:tcPr marL="42862" marR="42862" marT="42862" marB="42862" horzOverflow="overflow"/>
                </a:tc>
                <a:tc>
                  <a:txBody>
                    <a:bodyPr/>
                    <a:lstStyle/>
                    <a:p>
                      <a:pPr algn="l">
                        <a:defRPr sz="1800"/>
                      </a:pPr>
                      <a:r>
                        <a:rPr sz="1600" b="1"/>
                        <a:t>Opinion Mining and Analysis of Movie Reviews</a:t>
                      </a:r>
                    </a:p>
                  </a:txBody>
                  <a:tcPr marL="42862" marR="42862" marT="42862" marB="42862" horzOverflow="overflow"/>
                </a:tc>
                <a:tc>
                  <a:txBody>
                    <a:bodyPr/>
                    <a:lstStyle/>
                    <a:p>
                      <a:pPr algn="l">
                        <a:defRPr sz="1800"/>
                      </a:pPr>
                      <a:r>
                        <a:rPr sz="1600" b="1"/>
                        <a:t>Analyzes sentiment from orientation of words in text. Opinion is preprocessed and stored in text file.</a:t>
                      </a:r>
                    </a:p>
                  </a:txBody>
                  <a:tcPr marL="42862" marR="42862" marT="42862" marB="42862" horzOverflow="overflow"/>
                </a:tc>
                <a:tc>
                  <a:txBody>
                    <a:bodyPr/>
                    <a:lstStyle/>
                    <a:p>
                      <a:pPr algn="l">
                        <a:defRPr sz="1800"/>
                      </a:pPr>
                      <a:r>
                        <a:rPr sz="1600" b="1"/>
                        <a:t> Data
is compared with a bag of words.
Manually defining dictionary.</a:t>
                      </a:r>
                    </a:p>
                  </a:txBody>
                  <a:tcPr marL="42862" marR="42862" marT="42862" marB="42862" horzOverflow="overflow"/>
                </a:tc>
                <a:tc>
                  <a:txBody>
                    <a:bodyPr/>
                    <a:lstStyle/>
                    <a:p>
                      <a:pPr algn="l">
                        <a:defRPr sz="1800"/>
                      </a:pPr>
                      <a:r>
                        <a:rPr sz="1600" b="1"/>
                        <a:t>Utility matrix is sparse as most users do not rate most items</a:t>
                      </a:r>
                    </a:p>
                  </a:txBody>
                  <a:tcPr marL="42862" marR="42862" marT="42862" marB="42862" horzOverflow="overflow"/>
                </a:tc>
                <a:extLst>
                  <a:ext uri="{0D108BD9-81ED-4DB2-BD59-A6C34878D82A}">
                    <a16:rowId xmlns:a16="http://schemas.microsoft.com/office/drawing/2014/main" val="10002"/>
                  </a:ext>
                </a:extLst>
              </a:tr>
            </a:tbl>
          </a:graphicData>
        </a:graphic>
      </p:graphicFrame>
      <p:sp>
        <p:nvSpPr>
          <p:cNvPr id="119" name="Slide Number Placeholder 4"/>
          <p:cNvSpPr txBox="1">
            <a:spLocks noGrp="1"/>
          </p:cNvSpPr>
          <p:nvPr>
            <p:ph type="sldNum" sz="quarter" idx="4294967295"/>
          </p:nvPr>
        </p:nvSpPr>
        <p:spPr>
          <a:xfrm>
            <a:off x="11176399" y="6416992"/>
            <a:ext cx="177401" cy="2438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100"/>
            </a:lvl1pPr>
          </a:lstStyle>
          <a:p>
            <a:fld id="{86CB4B4D-7CA3-9044-876B-883B54F8677D}" type="slidenum">
              <a:t>8</a:t>
            </a:fld>
            <a:endParaRPr/>
          </a:p>
        </p:txBody>
      </p:sp>
      <p:graphicFrame>
        <p:nvGraphicFramePr>
          <p:cNvPr id="120" name="Table 3"/>
          <p:cNvGraphicFramePr/>
          <p:nvPr/>
        </p:nvGraphicFramePr>
        <p:xfrm>
          <a:off x="10617693" y="308966"/>
          <a:ext cx="1574306" cy="6726513"/>
        </p:xfrm>
        <a:graphic>
          <a:graphicData uri="http://schemas.openxmlformats.org/drawingml/2006/table">
            <a:tbl>
              <a:tblPr firstRow="1" bandRow="1">
                <a:tableStyleId>{4C3C2611-4C71-4FC5-86AE-919BDF0F9419}</a:tableStyleId>
              </a:tblPr>
              <a:tblGrid>
                <a:gridCol w="1574306">
                  <a:extLst>
                    <a:ext uri="{9D8B030D-6E8A-4147-A177-3AD203B41FA5}">
                      <a16:colId xmlns:a16="http://schemas.microsoft.com/office/drawing/2014/main" val="20000"/>
                    </a:ext>
                  </a:extLst>
                </a:gridCol>
              </a:tblGrid>
              <a:tr h="2221169">
                <a:tc>
                  <a:txBody>
                    <a:bodyPr/>
                    <a:lstStyle/>
                    <a:p>
                      <a:pPr algn="l">
                        <a:defRPr sz="1800" b="0">
                          <a:solidFill>
                            <a:srgbClr val="000000"/>
                          </a:solidFill>
                        </a:defRPr>
                      </a:pPr>
                      <a:r>
                        <a:rPr b="1"/>
                        <a:t>IEEE
2017</a:t>
                      </a:r>
                    </a:p>
                  </a:txBody>
                  <a:tcPr marL="45720" marR="45720" horzOverflow="overflow"/>
                </a:tc>
                <a:extLst>
                  <a:ext uri="{0D108BD9-81ED-4DB2-BD59-A6C34878D82A}">
                    <a16:rowId xmlns:a16="http://schemas.microsoft.com/office/drawing/2014/main" val="10000"/>
                  </a:ext>
                </a:extLst>
              </a:tr>
              <a:tr h="2095130">
                <a:tc>
                  <a:txBody>
                    <a:bodyPr/>
                    <a:lstStyle/>
                    <a:p>
                      <a:pPr algn="l">
                        <a:defRPr sz="1800"/>
                      </a:pPr>
                      <a:r>
                        <a:t>IEEE
2016</a:t>
                      </a:r>
                    </a:p>
                  </a:txBody>
                  <a:tcPr marL="45720" marR="45720" horzOverflow="overflow"/>
                </a:tc>
                <a:extLst>
                  <a:ext uri="{0D108BD9-81ED-4DB2-BD59-A6C34878D82A}">
                    <a16:rowId xmlns:a16="http://schemas.microsoft.com/office/drawing/2014/main" val="10001"/>
                  </a:ext>
                </a:extLst>
              </a:tr>
              <a:tr h="2410214">
                <a:tc>
                  <a:txBody>
                    <a:bodyPr/>
                    <a:lstStyle/>
                    <a:p>
                      <a:pPr algn="l">
                        <a:defRPr sz="1800"/>
                      </a:pPr>
                      <a:r>
                        <a:t>IEEE
2016</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 name="Content Placeholder 5"/>
          <p:cNvGraphicFramePr/>
          <p:nvPr/>
        </p:nvGraphicFramePr>
        <p:xfrm>
          <a:off x="1153773" y="136525"/>
          <a:ext cx="9259570" cy="6544944"/>
        </p:xfrm>
        <a:graphic>
          <a:graphicData uri="http://schemas.openxmlformats.org/drawingml/2006/table">
            <a:tbl>
              <a:tblPr firstRow="1" bandRow="1">
                <a:tableStyleId>{4C3C2611-4C71-4FC5-86AE-919BDF0F9419}</a:tableStyleId>
              </a:tblPr>
              <a:tblGrid>
                <a:gridCol w="334010">
                  <a:extLst>
                    <a:ext uri="{9D8B030D-6E8A-4147-A177-3AD203B41FA5}">
                      <a16:colId xmlns:a16="http://schemas.microsoft.com/office/drawing/2014/main" val="20000"/>
                    </a:ext>
                  </a:extLst>
                </a:gridCol>
                <a:gridCol w="1866265">
                  <a:extLst>
                    <a:ext uri="{9D8B030D-6E8A-4147-A177-3AD203B41FA5}">
                      <a16:colId xmlns:a16="http://schemas.microsoft.com/office/drawing/2014/main" val="20001"/>
                    </a:ext>
                  </a:extLst>
                </a:gridCol>
                <a:gridCol w="2315210">
                  <a:extLst>
                    <a:ext uri="{9D8B030D-6E8A-4147-A177-3AD203B41FA5}">
                      <a16:colId xmlns:a16="http://schemas.microsoft.com/office/drawing/2014/main" val="20002"/>
                    </a:ext>
                  </a:extLst>
                </a:gridCol>
                <a:gridCol w="2287905">
                  <a:extLst>
                    <a:ext uri="{9D8B030D-6E8A-4147-A177-3AD203B41FA5}">
                      <a16:colId xmlns:a16="http://schemas.microsoft.com/office/drawing/2014/main" val="20003"/>
                    </a:ext>
                  </a:extLst>
                </a:gridCol>
                <a:gridCol w="2456180">
                  <a:extLst>
                    <a:ext uri="{9D8B030D-6E8A-4147-A177-3AD203B41FA5}">
                      <a16:colId xmlns:a16="http://schemas.microsoft.com/office/drawing/2014/main" val="20004"/>
                    </a:ext>
                  </a:extLst>
                </a:gridCol>
              </a:tblGrid>
              <a:tr h="2198370">
                <a:tc>
                  <a:txBody>
                    <a:bodyPr/>
                    <a:lstStyle/>
                    <a:p>
                      <a:pPr algn="l">
                        <a:defRPr sz="1800" b="0">
                          <a:solidFill>
                            <a:srgbClr val="000000"/>
                          </a:solidFill>
                        </a:defRPr>
                      </a:pPr>
                      <a:r>
                        <a:rPr sz="1600" b="1"/>
                        <a:t>6</a:t>
                      </a:r>
                    </a:p>
                  </a:txBody>
                  <a:tcPr marL="42862" marR="42862" marT="42862" marB="42862" horzOverflow="overflow"/>
                </a:tc>
                <a:tc>
                  <a:txBody>
                    <a:bodyPr/>
                    <a:lstStyle/>
                    <a:p>
                      <a:pPr algn="l">
                        <a:defRPr sz="1800" b="0">
                          <a:solidFill>
                            <a:srgbClr val="000000"/>
                          </a:solidFill>
                        </a:defRPr>
                      </a:pPr>
                      <a:r>
                        <a:rPr b="1"/>
                        <a:t>A Content-based Movie Recommender System based on Temporal User Preferences</a:t>
                      </a:r>
                    </a:p>
                  </a:txBody>
                  <a:tcPr marL="42862" marR="42862" marT="42862" marB="42862" horzOverflow="overflow"/>
                </a:tc>
                <a:tc>
                  <a:txBody>
                    <a:bodyPr/>
                    <a:lstStyle/>
                    <a:p>
                      <a:pPr algn="l">
                        <a:defRPr sz="1800" b="0">
                          <a:solidFill>
                            <a:srgbClr val="000000"/>
                          </a:solidFill>
                        </a:defRPr>
                      </a:pPr>
                      <a:r>
                        <a:rPr b="1"/>
                        <a:t>In this paper, a content-based movie recommender system is proposed that captures the temporal user preferences in user modeling and predicts the preferred movies. </a:t>
                      </a:r>
                    </a:p>
                  </a:txBody>
                  <a:tcPr marL="42862" marR="42862" marT="42862" marB="42862" horzOverflow="overflow"/>
                </a:tc>
                <a:tc>
                  <a:txBody>
                    <a:bodyPr/>
                    <a:lstStyle/>
                    <a:p>
                      <a:pPr algn="l">
                        <a:defRPr sz="1800" b="0">
                          <a:solidFill>
                            <a:srgbClr val="000000"/>
                          </a:solidFill>
                        </a:defRPr>
                      </a:pPr>
                      <a:r>
                        <a:rPr b="1"/>
                        <a:t>The applications for matrix factorization such as Dimensionality reduction of Data.</a:t>
                      </a:r>
                    </a:p>
                  </a:txBody>
                  <a:tcPr marL="42862" marR="42862" marT="42862" marB="42862" horzOverflow="overflow"/>
                </a:tc>
                <a:tc>
                  <a:txBody>
                    <a:bodyPr/>
                    <a:lstStyle/>
                    <a:p>
                      <a:pPr algn="l">
                        <a:defRPr sz="1800">
                          <a:solidFill>
                            <a:srgbClr val="000000"/>
                          </a:solidFill>
                        </a:defRPr>
                      </a:pPr>
                      <a:r>
                        <a:t> Implicit  feedback  </a:t>
                      </a:r>
                    </a:p>
                    <a:p>
                      <a:pPr algn="l">
                        <a:defRPr sz="1800">
                          <a:solidFill>
                            <a:srgbClr val="000000"/>
                          </a:solidFill>
                        </a:defRPr>
                      </a:pPr>
                      <a:r>
                        <a:t>accuracy  issues ,</a:t>
                      </a:r>
                    </a:p>
                    <a:p>
                      <a:pPr algn="l">
                        <a:defRPr sz="1800">
                          <a:solidFill>
                            <a:srgbClr val="000000"/>
                          </a:solidFill>
                        </a:defRPr>
                      </a:pPr>
                      <a:r>
                        <a:t>Quantitative data such  as product rating or purchase history reflect user’s taste is</a:t>
                      </a:r>
                      <a:r>
                        <a:rPr>
                          <a:solidFill>
                            <a:srgbClr val="FF0000"/>
                          </a:solidFill>
                        </a:rPr>
                        <a:t> </a:t>
                      </a:r>
                      <a:r>
                        <a:t>questionable</a:t>
                      </a:r>
                    </a:p>
                  </a:txBody>
                  <a:tcPr marL="42862" marR="42862" marT="42862" marB="42862" horzOverflow="overflow"/>
                </a:tc>
                <a:extLst>
                  <a:ext uri="{0D108BD9-81ED-4DB2-BD59-A6C34878D82A}">
                    <a16:rowId xmlns:a16="http://schemas.microsoft.com/office/drawing/2014/main" val="10000"/>
                  </a:ext>
                </a:extLst>
              </a:tr>
              <a:tr h="2118995">
                <a:tc>
                  <a:txBody>
                    <a:bodyPr/>
                    <a:lstStyle/>
                    <a:p>
                      <a:pPr algn="l">
                        <a:defRPr sz="1800"/>
                      </a:pPr>
                      <a:r>
                        <a:rPr sz="1600"/>
                        <a:t>7</a:t>
                      </a:r>
                    </a:p>
                  </a:txBody>
                  <a:tcPr marL="42862" marR="42862" marT="42862" marB="42862" horzOverflow="overflow"/>
                </a:tc>
                <a:tc>
                  <a:txBody>
                    <a:bodyPr/>
                    <a:lstStyle/>
                    <a:p>
                      <a:pPr algn="just" defTabSz="457200">
                        <a:spcBef>
                          <a:spcPts val="1200"/>
                        </a:spcBef>
                        <a:defRPr sz="1800"/>
                      </a:pPr>
                      <a:r>
                        <a:rPr b="1">
                          <a:latin typeface="Times"/>
                          <a:ea typeface="Times"/>
                          <a:cs typeface="Times"/>
                          <a:sym typeface="Times"/>
                        </a:rPr>
                        <a:t>Clustering Recommenders in Collaborative Filtering Using Explicit Trust Information </a:t>
                      </a:r>
                    </a:p>
                  </a:txBody>
                  <a:tcPr marL="42862" marR="42862" marT="42862" marB="42862" horzOverflow="overflow"/>
                </a:tc>
                <a:tc>
                  <a:txBody>
                    <a:bodyPr/>
                    <a:lstStyle/>
                    <a:p>
                      <a:pPr algn="just">
                        <a:defRPr sz="1800"/>
                      </a:pPr>
                      <a:r>
                        <a:rPr b="1"/>
                        <a:t>How problem of data overload has been overcome  using clustering algorithms</a:t>
                      </a:r>
                    </a:p>
                  </a:txBody>
                  <a:tcPr marL="42862" marR="42862" marT="42862" marB="42862" horzOverflow="overflow"/>
                </a:tc>
                <a:tc>
                  <a:txBody>
                    <a:bodyPr/>
                    <a:lstStyle/>
                    <a:p>
                      <a:pPr algn="l">
                        <a:defRPr sz="1800"/>
                      </a:pPr>
                      <a:r>
                        <a:rPr sz="1600" b="1"/>
                        <a:t>Clustering allows us to group similar kind of data reducing the complexity in the sparse data.</a:t>
                      </a:r>
                    </a:p>
                  </a:txBody>
                  <a:tcPr marL="42862" marR="42862" marT="42862" marB="42862" horzOverflow="overflow"/>
                </a:tc>
                <a:tc>
                  <a:txBody>
                    <a:bodyPr/>
                    <a:lstStyle/>
                    <a:p>
                      <a:pPr algn="just">
                        <a:defRPr sz="1800"/>
                      </a:pPr>
                      <a:r>
                        <a:rPr b="1"/>
                        <a:t>Sparsity and information over- load problem. </a:t>
                      </a:r>
                    </a:p>
                  </a:txBody>
                  <a:tcPr marL="42862" marR="42862" marT="42862" marB="42862" horzOverflow="overflow"/>
                </a:tc>
                <a:extLst>
                  <a:ext uri="{0D108BD9-81ED-4DB2-BD59-A6C34878D82A}">
                    <a16:rowId xmlns:a16="http://schemas.microsoft.com/office/drawing/2014/main" val="10001"/>
                  </a:ext>
                </a:extLst>
              </a:tr>
              <a:tr h="1871345">
                <a:tc>
                  <a:txBody>
                    <a:bodyPr/>
                    <a:lstStyle/>
                    <a:p>
                      <a:pPr algn="l">
                        <a:defRPr sz="1800"/>
                      </a:pPr>
                      <a:r>
                        <a:rPr sz="1600"/>
                        <a:t>8</a:t>
                      </a:r>
                    </a:p>
                  </a:txBody>
                  <a:tcPr marL="42862" marR="42862" marT="42862" marB="42862" horzOverflow="overflow"/>
                </a:tc>
                <a:tc>
                  <a:txBody>
                    <a:bodyPr/>
                    <a:lstStyle/>
                    <a:p>
                      <a:pPr algn="l">
                        <a:defRPr sz="1800"/>
                      </a:pPr>
                      <a:r>
                        <a:rPr sz="1600" b="1"/>
                        <a:t>Algorithms for Opinion Mining and Sentiment Analysis:
An Overview</a:t>
                      </a:r>
                    </a:p>
                  </a:txBody>
                  <a:tcPr marL="42862" marR="42862" marT="42862" marB="42862" horzOverflow="overflow"/>
                </a:tc>
                <a:tc>
                  <a:txBody>
                    <a:bodyPr/>
                    <a:lstStyle/>
                    <a:p>
                      <a:pPr algn="l">
                        <a:defRPr sz="1800"/>
                      </a:pPr>
                      <a:r>
                        <a:rPr sz="1600" b="1"/>
                        <a:t>Survey of challenges and overview of classification and clustering algorithms for opinion mining.</a:t>
                      </a:r>
                    </a:p>
                  </a:txBody>
                  <a:tcPr marL="42862" marR="42862" marT="42862" marB="42862" horzOverflow="overflow"/>
                </a:tc>
                <a:tc>
                  <a:txBody>
                    <a:bodyPr/>
                    <a:lstStyle/>
                    <a:p>
                      <a:pPr algn="l">
                        <a:defRPr sz="1800"/>
                      </a:pPr>
                      <a:r>
                        <a:rPr sz="1600" b="1"/>
                        <a:t>Multi-class model classes; Efficient classification algorithm; Inexpensive; Robust;
Fast evaluation.</a:t>
                      </a:r>
                    </a:p>
                  </a:txBody>
                  <a:tcPr marL="42862" marR="42862" marT="42862" marB="42862" horzOverflow="overflow"/>
                </a:tc>
                <a:tc>
                  <a:txBody>
                    <a:bodyPr/>
                    <a:lstStyle/>
                    <a:p>
                      <a:pPr algn="l">
                        <a:defRPr sz="1600" b="1"/>
                      </a:pPr>
                      <a:r>
                        <a:t>Difficult to eliminate spam; Difficult to tackle each language;</a:t>
                      </a:r>
                    </a:p>
                    <a:p>
                      <a:pPr algn="l">
                        <a:defRPr sz="1600" b="1"/>
                      </a:pPr>
                      <a:r>
                        <a:t>Difficult to deal with abbreviations.</a:t>
                      </a:r>
                    </a:p>
                  </a:txBody>
                  <a:tcPr marL="42862" marR="42862" marT="42862" marB="42862" horzOverflow="overflow"/>
                </a:tc>
                <a:extLst>
                  <a:ext uri="{0D108BD9-81ED-4DB2-BD59-A6C34878D82A}">
                    <a16:rowId xmlns:a16="http://schemas.microsoft.com/office/drawing/2014/main" val="10002"/>
                  </a:ext>
                </a:extLst>
              </a:tr>
            </a:tbl>
          </a:graphicData>
        </a:graphic>
      </p:graphicFrame>
      <p:sp>
        <p:nvSpPr>
          <p:cNvPr id="123" name="Slide Number Placeholder 4"/>
          <p:cNvSpPr txBox="1">
            <a:spLocks noGrp="1"/>
          </p:cNvSpPr>
          <p:nvPr>
            <p:ph type="sldNum" sz="quarter" idx="4294967295"/>
          </p:nvPr>
        </p:nvSpPr>
        <p:spPr>
          <a:xfrm>
            <a:off x="11176399" y="6416992"/>
            <a:ext cx="177401" cy="2438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100"/>
            </a:lvl1pPr>
          </a:lstStyle>
          <a:p>
            <a:fld id="{86CB4B4D-7CA3-9044-876B-883B54F8677D}" type="slidenum">
              <a:t>9</a:t>
            </a:fld>
            <a:endParaRPr/>
          </a:p>
        </p:txBody>
      </p:sp>
      <p:graphicFrame>
        <p:nvGraphicFramePr>
          <p:cNvPr id="124" name="Table 3"/>
          <p:cNvGraphicFramePr/>
          <p:nvPr/>
        </p:nvGraphicFramePr>
        <p:xfrm>
          <a:off x="10413344" y="176531"/>
          <a:ext cx="1574306" cy="6672136"/>
        </p:xfrm>
        <a:graphic>
          <a:graphicData uri="http://schemas.openxmlformats.org/drawingml/2006/table">
            <a:tbl>
              <a:tblPr firstRow="1" bandRow="1">
                <a:tableStyleId>{4C3C2611-4C71-4FC5-86AE-919BDF0F9419}</a:tableStyleId>
              </a:tblPr>
              <a:tblGrid>
                <a:gridCol w="1574306">
                  <a:extLst>
                    <a:ext uri="{9D8B030D-6E8A-4147-A177-3AD203B41FA5}">
                      <a16:colId xmlns:a16="http://schemas.microsoft.com/office/drawing/2014/main" val="20000"/>
                    </a:ext>
                  </a:extLst>
                </a:gridCol>
              </a:tblGrid>
              <a:tr h="2513403">
                <a:tc>
                  <a:txBody>
                    <a:bodyPr/>
                    <a:lstStyle/>
                    <a:p>
                      <a:pPr algn="l">
                        <a:defRPr sz="1800" b="0">
                          <a:solidFill>
                            <a:srgbClr val="000000"/>
                          </a:solidFill>
                        </a:defRPr>
                      </a:pPr>
                      <a:r>
                        <a:rPr b="1"/>
                        <a:t>IEEE
2017</a:t>
                      </a:r>
                    </a:p>
                  </a:txBody>
                  <a:tcPr marL="45720" marR="45720" horzOverflow="overflow"/>
                </a:tc>
                <a:extLst>
                  <a:ext uri="{0D108BD9-81ED-4DB2-BD59-A6C34878D82A}">
                    <a16:rowId xmlns:a16="http://schemas.microsoft.com/office/drawing/2014/main" val="10000"/>
                  </a:ext>
                </a:extLst>
              </a:tr>
              <a:tr h="2112885">
                <a:tc>
                  <a:txBody>
                    <a:bodyPr/>
                    <a:lstStyle/>
                    <a:p>
                      <a:pPr algn="l">
                        <a:defRPr sz="1800"/>
                      </a:pPr>
                      <a:r>
                        <a:t>IEEE
2017</a:t>
                      </a:r>
                    </a:p>
                  </a:txBody>
                  <a:tcPr marL="45720" marR="45720" horzOverflow="overflow"/>
                </a:tc>
                <a:extLst>
                  <a:ext uri="{0D108BD9-81ED-4DB2-BD59-A6C34878D82A}">
                    <a16:rowId xmlns:a16="http://schemas.microsoft.com/office/drawing/2014/main" val="10001"/>
                  </a:ext>
                </a:extLst>
              </a:tr>
              <a:tr h="2045848">
                <a:tc>
                  <a:txBody>
                    <a:bodyPr/>
                    <a:lstStyle/>
                    <a:p>
                      <a:pPr algn="l">
                        <a:defRPr sz="1800"/>
                      </a:pPr>
                      <a:r>
                        <a:t>IEEE
2015</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226</TotalTime>
  <Words>2129</Words>
  <Application>Microsoft Office PowerPoint</Application>
  <PresentationFormat>Widescreen</PresentationFormat>
  <Paragraphs>264</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CMBX12</vt:lpstr>
      <vt:lpstr>roboto</vt:lpstr>
      <vt:lpstr>Times</vt:lpstr>
      <vt:lpstr>Times New Roman</vt:lpstr>
      <vt:lpstr>Office Theme</vt:lpstr>
      <vt:lpstr>                                                                      Movie  Recommendation System </vt:lpstr>
      <vt:lpstr>                                                                                                                      Contents </vt:lpstr>
      <vt:lpstr>                                     Purpose</vt:lpstr>
      <vt:lpstr>                           Scope of the Project</vt:lpstr>
      <vt:lpstr>                                      Objectives</vt:lpstr>
      <vt:lpstr>                                       Abstract </vt:lpstr>
      <vt:lpstr>                               Literature Survey</vt:lpstr>
      <vt:lpstr>PowerPoint Presentation</vt:lpstr>
      <vt:lpstr>PowerPoint Presentation</vt:lpstr>
      <vt:lpstr>PowerPoint Presentation</vt:lpstr>
      <vt:lpstr>                            System Architecture</vt:lpstr>
      <vt:lpstr>PowerPoint Presentation</vt:lpstr>
      <vt:lpstr>                                       Phase  1</vt:lpstr>
      <vt:lpstr>PowerPoint Presentation</vt:lpstr>
      <vt:lpstr>                                               Phase  2.1</vt:lpstr>
      <vt:lpstr>PowerPoint Presentation</vt:lpstr>
      <vt:lpstr>PowerPoint Presentation</vt:lpstr>
      <vt:lpstr>                                     Phase 2.2</vt:lpstr>
      <vt:lpstr>Contents of the Seminar</vt:lpstr>
      <vt:lpstr>PowerPoint Presentation</vt:lpstr>
      <vt:lpstr>PowerPoint Presentation</vt:lpstr>
      <vt:lpstr>                                CLASS  DIAGRAM</vt:lpstr>
      <vt:lpstr>                               ACTIVITY  DIAGRAM</vt:lpstr>
      <vt:lpstr>                                DATAFLOW 0</vt:lpstr>
      <vt:lpstr>                             USE  CASE  DIAGRAM</vt:lpstr>
      <vt:lpstr>                             STATE   DIAGRAM</vt:lpstr>
      <vt:lpstr>                      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hp</dc:creator>
  <cp:lastModifiedBy>hp</cp:lastModifiedBy>
  <cp:revision>17</cp:revision>
  <dcterms:modified xsi:type="dcterms:W3CDTF">2020-02-13T11:28:42Z</dcterms:modified>
</cp:coreProperties>
</file>